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4" r:id="rId3"/>
    <p:sldId id="262" r:id="rId4"/>
    <p:sldId id="264" r:id="rId5"/>
    <p:sldId id="265" r:id="rId6"/>
    <p:sldId id="266" r:id="rId7"/>
    <p:sldId id="267" r:id="rId8"/>
    <p:sldId id="283" r:id="rId9"/>
    <p:sldId id="277" r:id="rId10"/>
    <p:sldId id="278" r:id="rId11"/>
    <p:sldId id="279" r:id="rId12"/>
    <p:sldId id="280" r:id="rId13"/>
    <p:sldId id="281" r:id="rId14"/>
    <p:sldId id="285" r:id="rId15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FECB4D8-DB02-4DC6-A0A2-4F2EBAE1DC90}" styleName="ลักษณะสีปานกลาง 1 - เน้น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17292A2E-F333-43FB-9621-5CBBE7FDCDCB}" styleName="ลักษณะสีอ่อน 2 - เน้น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9DCAF9ED-07DC-4A11-8D7F-57B35C25682E}" styleName="ลักษณะสีปานกลาง 1 - เน้น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00A15C55-8517-42AA-B614-E9B94910E393}" styleName="ลักษณะสีปานกลาง 2 - เน้น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5DA37D80-6434-44D0-A028-1B22A696006F}" styleName="ลักษณะสีอ่อน 3 - เน้น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66CD7E-3519-4A17-81AB-B67C79695EF8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B6B239-DCD3-47C5-9867-DE5DC5E2EC7F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761519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B239-DCD3-47C5-9867-DE5DC5E2EC7F}" type="slidenum">
              <a:rPr lang="th-TH" smtClean="0"/>
              <a:pPr/>
              <a:t>10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495227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0B6B239-DCD3-47C5-9867-DE5DC5E2EC7F}" type="slidenum">
              <a:rPr lang="th-TH" smtClean="0"/>
              <a:pPr/>
              <a:t>12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xmlns="" val="9173460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17ED55CA-D23B-43C8-87E1-02284EB4662A}" type="datetimeFigureOut">
              <a:rPr lang="th-TH" smtClean="0"/>
              <a:pPr/>
              <a:t>27/05/59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AD493E3E-3D08-431C-9AAA-1AA36E6F5C25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251520" y="548680"/>
            <a:ext cx="8640960" cy="316835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ผลการดำเนินงานตามตัวชี้วัดกระทรวงสาธารณสุข </a:t>
            </a:r>
            <a:r>
              <a:rPr lang="th-TH" sz="48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(</a:t>
            </a:r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Performance Agreement</a:t>
            </a: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 </a:t>
            </a:r>
            <a:b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ปีงบประมาณ 2559</a:t>
            </a:r>
            <a:endParaRPr lang="th-TH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2347664" y="4102224"/>
            <a:ext cx="6400800" cy="622920"/>
          </a:xfrm>
          <a:solidFill>
            <a:schemeClr val="accent2">
              <a:lumMod val="40000"/>
              <a:lumOff val="60000"/>
            </a:schemeClr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กลุ่มงานควบคุมโรคไม่ติดต่อ สุขภาพจิต และ</a:t>
            </a:r>
            <a:r>
              <a:rPr lang="th-TH" sz="32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ยาเสพติด</a:t>
            </a:r>
            <a:endParaRPr lang="th-TH" sz="32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5260" y="5013176"/>
            <a:ext cx="3892724" cy="1849553"/>
          </a:xfrm>
          <a:prstGeom prst="rect">
            <a:avLst/>
          </a:prstGeom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39716" y="5008447"/>
            <a:ext cx="3892724" cy="1849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98713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3364" y="332656"/>
            <a:ext cx="8454263" cy="646331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7533" y="1167135"/>
            <a:ext cx="8424936" cy="461665"/>
          </a:xfrm>
          <a:prstGeom prst="rect">
            <a:avLst/>
          </a:prstGeom>
          <a:solidFill>
            <a:srgbClr val="CC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ผลการดำเนินงานตามตัวชี้วัด เป้าหมาย ในการพัฒนาระบบบริการสุขภาพ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(Service Plan)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19378156"/>
              </p:ext>
            </p:extLst>
          </p:nvPr>
        </p:nvGraphicFramePr>
        <p:xfrm>
          <a:off x="152400" y="1824608"/>
          <a:ext cx="8856984" cy="383664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1578362"/>
                <a:gridCol w="3642309"/>
                <a:gridCol w="1549357"/>
                <a:gridCol w="2086956"/>
              </a:tblGrid>
              <a:tr h="101961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</a:t>
                      </a:r>
                      <a:endParaRPr lang="en-US" sz="24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(6)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 เป้าหมาย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17)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4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17029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โรคหัวใจ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ละผู้ป่วยโรคกล้ามเนื้อหัวใจขาดเลือดเฉียบพลัน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(STEMI)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ได้รับ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ยาละลายลิ่มเลือด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Fibrinolytic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drug)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และหรือขยายหลอดเลือดหัวใจ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(PPCI)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ละโรงพยาบาลในระดับ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F2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สามารถให้ยาละลายลิ่มเลือด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(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Fibrinolytic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drug)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ในผู้ป่วย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STEMI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ได้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75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100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อัตราผู้ป่วย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STEMI 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ได้รับ 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reper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fusion therapy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</a:t>
                      </a: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29.54</a:t>
                      </a:r>
                      <a:endParaRPr lang="en-US" sz="24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-SK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100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16251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3364" y="334397"/>
            <a:ext cx="8589115" cy="646331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03364" y="1167135"/>
            <a:ext cx="8589115" cy="461665"/>
          </a:xfrm>
          <a:prstGeom prst="rect">
            <a:avLst/>
          </a:prstGeom>
          <a:solidFill>
            <a:srgbClr val="CC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ผลการดำเนินงานตามตัวชี้วัด เป้าหมาย ในการพัฒนาระบบบริการสุขภาพ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(Service Plan)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90539890"/>
              </p:ext>
            </p:extLst>
          </p:nvPr>
        </p:nvGraphicFramePr>
        <p:xfrm>
          <a:off x="212436" y="1928718"/>
          <a:ext cx="8770970" cy="3660522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850091"/>
                <a:gridCol w="5328592"/>
                <a:gridCol w="1440160"/>
                <a:gridCol w="1152127"/>
              </a:tblGrid>
              <a:tr h="103110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 เป้าหมาย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r>
                        <a:rPr lang="en-US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8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เดือน</a:t>
                      </a: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18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1192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มะเร็ง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ลดระยะเวลารอคอย</a:t>
                      </a:r>
                      <a:endParaRPr lang="en-US" sz="24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ที่ได้รับการรักษาด้วยการผ่าตัดภายใน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4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สัปดาห์</a:t>
                      </a:r>
                      <a:endParaRPr lang="en-US" sz="24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ที่ได้รับการรักษาด้วยเคมีบำบัดภายใน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6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สัปดาห์</a:t>
                      </a:r>
                      <a:endParaRPr lang="en-US" sz="2400" dirty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ที่ได้รับการรักษาด้วยรังสีรักษาภายใน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สัปดาห์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80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80</a:t>
                      </a:r>
                    </a:p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 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th-TH" sz="24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อยู่ระหว่างรวบรวมข้อมูล</a:t>
                      </a:r>
                      <a:endParaRPr lang="en-US" sz="2400" b="1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31803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4.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ไต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มีอัตราการลดลง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ของ </a:t>
                      </a:r>
                      <a:r>
                        <a:rPr lang="en-US" sz="2400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eGFR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&lt; 4 ml/min/1.72 m2/</a:t>
                      </a:r>
                      <a:r>
                        <a:rPr lang="en-US" sz="2400" dirty="0" err="1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yr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&gt;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50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60.12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5691"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ตา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เบาหวานได้รับการตรวจจอประสาทตา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ร้อย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60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35.45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02547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3364" y="406405"/>
            <a:ext cx="8454263" cy="646331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7533" y="1239143"/>
            <a:ext cx="8424936" cy="461665"/>
          </a:xfrm>
          <a:prstGeom prst="rect">
            <a:avLst/>
          </a:prstGeom>
          <a:solidFill>
            <a:srgbClr val="CCFF99"/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ผลการดำเนินงานตามตัวชี้วัด เป้าหมาย ในการพัฒนาระบบบริการสุขภาพ</a:t>
            </a:r>
            <a:r>
              <a:rPr lang="en-US" sz="2400" b="1" dirty="0">
                <a:latin typeface="TH SarabunPSK" pitchFamily="34" charset="-34"/>
                <a:cs typeface="TH SarabunPSK" pitchFamily="34" charset="-34"/>
              </a:rPr>
              <a:t> (Service Plan)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3" name="ตาราง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4656853"/>
              </p:ext>
            </p:extLst>
          </p:nvPr>
        </p:nvGraphicFramePr>
        <p:xfrm>
          <a:off x="214599" y="1863398"/>
          <a:ext cx="8677881" cy="4595658"/>
        </p:xfrm>
        <a:graphic>
          <a:graphicData uri="http://schemas.openxmlformats.org/drawingml/2006/table">
            <a:tbl>
              <a:tblPr firstRow="1" firstCol="1" bandRow="1">
                <a:tableStyleId>{9DCAF9ED-07DC-4A11-8D7F-57B35C25682E}</a:tableStyleId>
              </a:tblPr>
              <a:tblGrid>
                <a:gridCol w="1117110"/>
                <a:gridCol w="4371500"/>
                <a:gridCol w="1638092"/>
                <a:gridCol w="1551179"/>
              </a:tblGrid>
              <a:tr h="79208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สาขา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 เป้าหมาย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r>
                        <a:rPr lang="en-US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</a:t>
                      </a: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         6 เดือน</a:t>
                      </a:r>
                      <a:endParaRPr lang="en-US" sz="2400" dirty="0">
                        <a:solidFill>
                          <a:schemeClr val="bg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14">
                <a:tc rowSpan="8">
                  <a:txBody>
                    <a:bodyPr/>
                    <a:lstStyle/>
                    <a:p>
                      <a:pPr algn="l"/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6.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โรคไม่ติดต่อ</a:t>
                      </a:r>
                      <a:endParaRPr lang="en-US" sz="2400" kern="1200" dirty="0" smtClean="0"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algn="l"/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(NCD)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ผู้ป่วยเบาหวานที่ควบคุมระดับน้ำตาลในเลือดได้ดี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  ร้อยละ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40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22.59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14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ผู้ป่วยความดันโลหิตสูงที่ควบคุมความดันโลหิตได้ดี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≥  ร้อยละ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50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29.29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7214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3.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อัตราตายของผู้ป่วยโรคหลอดเลือดสมอง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≤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ร้อยละ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7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4.34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6550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4.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อัตราการรับไว้รักษาในโรงพยาบาลผู้ป่วย 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COPD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&lt; 130/แสน </a:t>
                      </a:r>
                      <a:r>
                        <a:rPr lang="th-TH" sz="2400" kern="1200" dirty="0" err="1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ปชก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รวบรวมข้อมูล</a:t>
                      </a:r>
                      <a:endParaRPr lang="th-TH" sz="24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69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รพ. ผ่านเกณฑ์ประเมินคลินิก 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NCD 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คุณภาพ 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ร้อยละ 70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ร้อยละ 85.71 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9001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6.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คลินิก 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NCD 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คุณภาพ ใน รพ.สต.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CUP 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 2 แห่ง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ทุกแห่ง (100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%)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69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7.COPD Clinic 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/ฟื้นฟูสมรรถภาพปอด สอนพ่นยา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รพ.ทุกแห่ง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ทุกแห่ง (100%)</a:t>
                      </a:r>
                      <a:endParaRPr lang="th-TH" sz="24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0469">
                <a:tc vMerge="1">
                  <a:txBody>
                    <a:bodyPr/>
                    <a:lstStyle/>
                    <a:p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8.</a:t>
                      </a:r>
                      <a:r>
                        <a:rPr lang="th-TH" sz="24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บริการให้คำแนะนำเลิกบุหรี่และรักษาผู้สูบบุหรี่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 รพ.ทุกแห่ง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r>
                        <a:rPr lang="en-US" sz="2400" kern="1200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kern="1200" baseline="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แห่ง</a:t>
                      </a:r>
                      <a:endParaRPr lang="th-TH" sz="2400" b="1" kern="1200" dirty="0" smtClean="0">
                        <a:solidFill>
                          <a:schemeClr val="dk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371124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404664"/>
            <a:ext cx="8712968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9512" y="1167135"/>
            <a:ext cx="8712968" cy="461665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ผลการดำเนินงานตามตัวชี้วัดแผนปฏิบัติการยุทธศาสตร์พัฒนา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สุขภาพ จังหวัดสระแก้ว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30251804"/>
              </p:ext>
            </p:extLst>
          </p:nvPr>
        </p:nvGraphicFramePr>
        <p:xfrm>
          <a:off x="179513" y="1879715"/>
          <a:ext cx="8792310" cy="30614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071"/>
                <a:gridCol w="2808312"/>
                <a:gridCol w="2232248"/>
                <a:gridCol w="1130017"/>
                <a:gridCol w="229578"/>
                <a:gridCol w="872042"/>
                <a:gridCol w="872042"/>
              </a:tblGrid>
              <a:tr h="487049">
                <a:tc rowSpan="2">
                  <a:txBody>
                    <a:bodyPr/>
                    <a:lstStyle/>
                    <a:p>
                      <a:pPr marL="85725" indent="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รหัส</a:t>
                      </a:r>
                      <a:endParaRPr lang="en-US" sz="2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</a:p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(6/1)</a:t>
                      </a:r>
                      <a:endParaRPr lang="en-US" sz="2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เกณฑ์เป้าหมาย</a:t>
                      </a:r>
                      <a:endParaRPr lang="en-US" sz="28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80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80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87049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Angsana New" pitchFamily="18" charset="-34"/>
                        <a:ea typeface="Calibri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52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KP6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 </a:t>
                      </a:r>
                      <a:endParaRPr lang="en-US" sz="2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ความชุกผู้บริโภคเครื่องดื่มแอลกอฮอล์ในประชากรอายุ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15-19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ปี 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-อัตราความชุกไม่เกิน        ร้อยละ 13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ร้อยละ 25.81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 </a:t>
                      </a:r>
                      <a:r>
                        <a:rPr lang="th-TH" sz="18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(จากข้อมูลการสำรวจพฤติกรรมสุขภาพ ปี </a:t>
                      </a:r>
                      <a:r>
                        <a:rPr lang="th-TH" sz="1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57 สน.</a:t>
                      </a:r>
                      <a:r>
                        <a:rPr lang="th-TH" sz="18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ระบาดวิทยา ปี 58 อยู่ในระหว่างการรวบรวมข้อมูล)</a:t>
                      </a:r>
                      <a:endParaRPr lang="en-US" sz="1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8349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KP8</a:t>
                      </a:r>
                      <a:endParaRPr lang="en-US" sz="2000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อัตราตายจากโรคหลอดเลือดหัวใจ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ลดลงร้อยละ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544</a:t>
                      </a:r>
                      <a:r>
                        <a:rPr lang="en-US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,</a:t>
                      </a:r>
                      <a:r>
                        <a:rPr lang="th-TH" sz="28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849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278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-9.46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71103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174576" y="338254"/>
            <a:ext cx="6781800" cy="1600200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pPr algn="ctr"/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การควบคุมกำกับติดตามงาน</a:t>
            </a:r>
            <a:b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4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โรคไม่ติดต่อเรื้อรัง</a:t>
            </a:r>
            <a:endParaRPr lang="th-TH" sz="48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2170599"/>
            <a:ext cx="820891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Clr>
                <a:srgbClr val="FF0000"/>
              </a:buClr>
              <a:buFont typeface="Wingdings" pitchFamily="2" charset="2"/>
              <a:buChar char="v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ผู้ป่วยเบาหวานสามารถควบคุมระดับน้ำตาลได้ดี </a:t>
            </a:r>
          </a:p>
          <a:p>
            <a:pPr>
              <a:buClr>
                <a:srgbClr val="FF0000"/>
              </a:buClr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ร้อยละ 40</a:t>
            </a:r>
          </a:p>
          <a:p>
            <a:pPr marL="457200" indent="-457200">
              <a:buClr>
                <a:srgbClr val="FF0000"/>
              </a:buClr>
              <a:buFont typeface="Wingdings" pitchFamily="2" charset="2"/>
              <a:buChar char="v"/>
            </a:pP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ผู้ป่วยความดันโลหิตสูงควบคุมระดับความดันโลหิตได้ดี </a:t>
            </a:r>
          </a:p>
          <a:p>
            <a:pPr>
              <a:buClr>
                <a:srgbClr val="FF0000"/>
              </a:buClr>
            </a:pPr>
            <a:r>
              <a:rPr lang="th-TH" sz="4000" b="1" dirty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latin typeface="TH SarabunPSK" pitchFamily="34" charset="-34"/>
                <a:cs typeface="TH SarabunPSK" pitchFamily="34" charset="-34"/>
              </a:rPr>
              <a:t>   ร้อยละ 50</a:t>
            </a:r>
            <a:endParaRPr lang="th-TH" sz="4000" b="1" dirty="0">
              <a:latin typeface="TH SarabunPSK" pitchFamily="34" charset="-34"/>
              <a:cs typeface="TH SarabunPSK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57202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2008" y="1772816"/>
            <a:ext cx="8964488" cy="2952328"/>
          </a:xfr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noAutofit/>
          </a:bodyPr>
          <a:lstStyle/>
          <a:p>
            <a:pPr algn="ctr"/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โครงการคัดกรองมะเร็งเต้านมโดยเครื่องเอ็กซเรย์เต้านมเคลื่อนที่ (</a:t>
            </a:r>
            <a:r>
              <a:rPr lang="en-US" sz="3600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Mamogram</a:t>
            </a: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) ในสตรีกลุ่มเสี่ยงและด้อยโอกาส </a:t>
            </a:r>
            <a:b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เฉลิมพระเกียรติ สมเด็จพระบรมโอรสาธิราชฯ สยามมกุฎราชกุมาร</a:t>
            </a:r>
            <a: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/>
            </a:r>
            <a:br>
              <a:rPr lang="en-US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</a:br>
            <a:r>
              <a:rPr lang="th-TH" sz="3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H SarabunPSK" pitchFamily="34" charset="-34"/>
                <a:cs typeface="TH SarabunPSK" pitchFamily="34" charset="-34"/>
              </a:rPr>
              <a:t> ในวโรกาสที่เจริญพระชนม์พรรษาครบ 5 รอบ</a:t>
            </a:r>
            <a:endParaRPr lang="th-TH" sz="3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536504"/>
            <a:ext cx="9144000" cy="19168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วันที่ 2 - 4  พฤศจิกายน 2559</a:t>
            </a:r>
            <a:b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</a:br>
            <a:r>
              <a:rPr lang="th-TH" sz="3200" b="1" dirty="0" smtClean="0">
                <a:solidFill>
                  <a:schemeClr val="tx1"/>
                </a:solidFill>
                <a:latin typeface="Angsana New" pitchFamily="18" charset="-34"/>
                <a:cs typeface="Angsana New" pitchFamily="18" charset="-34"/>
              </a:rPr>
              <a:t>ณ จังหวัดสระแก้ว</a:t>
            </a:r>
            <a:endParaRPr lang="th-TH" sz="3200" b="1" dirty="0">
              <a:solidFill>
                <a:schemeClr val="tx1"/>
              </a:solidFill>
              <a:latin typeface="Angsana New" pitchFamily="18" charset="-34"/>
              <a:cs typeface="Angsana New" pitchFamily="18" charset="-34"/>
            </a:endParaRPr>
          </a:p>
        </p:txBody>
      </p:sp>
      <p:pic>
        <p:nvPicPr>
          <p:cNvPr id="1026" name="Picture 2" descr="โลโก้เดิม file ใหญ่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208" t="3169" r="15471"/>
          <a:stretch>
            <a:fillRect/>
          </a:stretch>
        </p:blipFill>
        <p:spPr bwMode="auto">
          <a:xfrm>
            <a:off x="2843808" y="274331"/>
            <a:ext cx="1492250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 descr="sataranasuk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51135"/>
          <a:stretch>
            <a:fillRect/>
          </a:stretch>
        </p:blipFill>
        <p:spPr bwMode="auto">
          <a:xfrm>
            <a:off x="4545740" y="274332"/>
            <a:ext cx="1382713" cy="143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4240950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303364" y="694437"/>
            <a:ext cx="8454263" cy="646331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6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6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ดำเนินงานตามประเด็นและตัวชี้วัด  ปีงบประมาณ 2559</a:t>
            </a:r>
            <a:endParaRPr lang="en-US" sz="36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5" name="ตาราง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241277813"/>
              </p:ext>
            </p:extLst>
          </p:nvPr>
        </p:nvGraphicFramePr>
        <p:xfrm>
          <a:off x="381000" y="1624176"/>
          <a:ext cx="8305800" cy="3749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3686944"/>
                <a:gridCol w="1113656"/>
                <a:gridCol w="1428750"/>
                <a:gridCol w="20764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กิจกรรม</a:t>
                      </a:r>
                      <a:endParaRPr lang="th-TH" sz="3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th-TH" sz="3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จำนวน </a:t>
                      </a:r>
                      <a:r>
                        <a:rPr lang="en-US" sz="3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KPI </a:t>
                      </a:r>
                      <a:endParaRPr lang="th-TH" sz="3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solidFill>
                            <a:schemeClr val="tx1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ผ่านเกณฑ์</a:t>
                      </a:r>
                      <a:endParaRPr lang="th-TH" sz="3000" dirty="0">
                        <a:solidFill>
                          <a:schemeClr val="tx1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Performance</a:t>
                      </a:r>
                      <a:r>
                        <a:rPr lang="en-US" sz="3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Agreement (PA)</a:t>
                      </a:r>
                      <a:r>
                        <a:rPr lang="th-TH" sz="3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เขต 6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6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5 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(</a:t>
                      </a:r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 31.25)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2.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 Service plan </a:t>
                      </a:r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สาขา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14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6 </a:t>
                      </a:r>
                      <a:r>
                        <a:rPr lang="th-TH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(ร้อยละ </a:t>
                      </a:r>
                      <a:r>
                        <a:rPr lang="en-US" sz="2800" dirty="0" smtClean="0">
                          <a:latin typeface="TH SarabunPSK" pitchFamily="34" charset="-34"/>
                          <a:cs typeface="TH SarabunPSK" pitchFamily="34" charset="-34"/>
                        </a:rPr>
                        <a:t>42.85)</a:t>
                      </a:r>
                      <a:endParaRPr lang="th-TH" sz="28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3.แผนยุทธศาสตร์จังหวัด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ระดับเป้าหมายบริการ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(KP)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5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4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0 </a:t>
                      </a:r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(ร้อยละ</a:t>
                      </a:r>
                      <a:r>
                        <a:rPr lang="th-TH" sz="3000" baseline="0" dirty="0" smtClean="0">
                          <a:latin typeface="TH SarabunPSK" pitchFamily="34" charset="-34"/>
                          <a:cs typeface="TH SarabunPSK" pitchFamily="34" charset="-34"/>
                        </a:rPr>
                        <a:t> 0.00)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   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-</a:t>
                      </a:r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ระดับผลผลิต/ผลลัพธ์</a:t>
                      </a:r>
                      <a:r>
                        <a:rPr lang="en-US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(KO)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sz="3000" dirty="0" smtClean="0">
                          <a:latin typeface="TH SarabunPSK" pitchFamily="34" charset="-34"/>
                          <a:cs typeface="TH SarabunPSK" pitchFamily="34" charset="-34"/>
                        </a:rPr>
                        <a:t>1 (ร้อยละ100)</a:t>
                      </a:r>
                      <a:endParaRPr lang="th-TH" sz="3000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5401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3364" y="539969"/>
            <a:ext cx="8454263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7533" y="1268760"/>
            <a:ext cx="84249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ดำเนินงานตาม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ประเด็นและตัวชี้วัดคำรับรองของผู้ตรวจ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ราชการฯ/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 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752052369"/>
              </p:ext>
            </p:extLst>
          </p:nvPr>
        </p:nvGraphicFramePr>
        <p:xfrm>
          <a:off x="316932" y="1916832"/>
          <a:ext cx="8487703" cy="4245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02740"/>
                <a:gridCol w="2520280"/>
                <a:gridCol w="1518379"/>
                <a:gridCol w="1055518"/>
                <a:gridCol w="100608"/>
                <a:gridCol w="850600"/>
                <a:gridCol w="1139578"/>
              </a:tblGrid>
              <a:tr h="576064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</a:p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en-US" sz="28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cs typeface="TH SarabunPSK" pitchFamily="34" charset="-34"/>
                      </a:endParaRPr>
                    </a:p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(1</a:t>
                      </a: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</a:t>
                      </a:r>
                      <a:r>
                        <a:rPr lang="en-US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เกณฑ์เป้าหมาย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486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41437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1. </a:t>
                      </a: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การพัฒนาสุขภาพตามกลุ่มวัย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9060" algn="l"/>
                        </a:tabLs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1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วัยรุ่น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ความชุกของการบริโภคเครื่องดื่มแอลกอฮอล์ในประชากรอายุ 15-19 ปี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-อัตราความ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ชุก       ไม่เกินร้อย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ละ 13 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13.7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(จากข้อมูลการ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สำรวจ</a:t>
                      </a:r>
                      <a:r>
                        <a:rPr lang="th-TH" sz="2400" b="1" baseline="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baseline="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BSS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ปี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57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สน.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ระบาดวิทยา ปี 58 อยู่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ในระหว่าง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การรวบรวม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ข้อมูล)</a:t>
                      </a:r>
                      <a:endParaRPr lang="en-US" sz="4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thaiDist">
                        <a:spcAft>
                          <a:spcPts val="0"/>
                        </a:spcAft>
                      </a:pPr>
                      <a:endParaRPr lang="en-US" sz="2800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0" marR="0" marT="0" marB="0" anchor="ctr"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414377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BE7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>
                          <a:tab pos="99060" algn="l"/>
                        </a:tabLs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 ร้อยละของผู้ป่วย</a:t>
                      </a:r>
                      <a:r>
                        <a:rPr lang="th-TH" sz="2400" b="1" dirty="0" err="1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ยาเสพติด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ที่หยุดเสพต่อเนื่อง 3 เดือน หลังจำหน่ายจากการบำบัดรักษา (3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month remission rate)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ร้อยละ 92 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190</a:t>
                      </a:r>
                      <a:endParaRPr lang="en-US" sz="2400" b="1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rgbClr val="FF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100</a:t>
                      </a:r>
                      <a:endParaRPr lang="th-TH" sz="2400" b="1" dirty="0">
                        <a:solidFill>
                          <a:srgbClr val="FF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50256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3364" y="395953"/>
            <a:ext cx="8459105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7533" y="1095127"/>
            <a:ext cx="84249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ดำเนินงานตาม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ประเด็นและตัวชี้วัดคำรับรองของผู้ตรวจ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ราชการฯ/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40110669"/>
              </p:ext>
            </p:extLst>
          </p:nvPr>
        </p:nvGraphicFramePr>
        <p:xfrm>
          <a:off x="316932" y="1704176"/>
          <a:ext cx="8445539" cy="48211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07068"/>
                <a:gridCol w="2525310"/>
                <a:gridCol w="1746826"/>
                <a:gridCol w="1008112"/>
                <a:gridCol w="936104"/>
                <a:gridCol w="1022119"/>
              </a:tblGrid>
              <a:tr h="467516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4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24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95787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791573">
                <a:tc rowSpan="5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NCD           (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เริ่มจากลด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CKD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นำสู่ลด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DM HT)</a:t>
                      </a: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คัดกรอง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DM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ใน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ประชากร อายุ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35 ปีขึ้นไป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rgbClr val="C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90</a:t>
                      </a:r>
                      <a:endParaRPr lang="th-TH" sz="2400" b="1" dirty="0">
                        <a:solidFill>
                          <a:srgbClr val="C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227,891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184,551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Calibri"/>
                          <a:cs typeface="TH SarabunPSK"/>
                        </a:rPr>
                        <a:t>80.98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1573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คัดกรอง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HT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ในประชากรอายุ 35 ปีขึ้นไป                             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 90</a:t>
                      </a:r>
                    </a:p>
                    <a:p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205,669</a:t>
                      </a:r>
                      <a:endParaRPr lang="en-US" sz="1600" b="1" dirty="0">
                        <a:effectLst/>
                        <a:latin typeface="Calibri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TH SarabunPSK"/>
                          <a:ea typeface="Calibri"/>
                          <a:cs typeface="Cordia New"/>
                        </a:rPr>
                        <a:t>169,926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TH SarabunPSK"/>
                        <a:ea typeface="Calibri"/>
                        <a:cs typeface="Cordia New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82.62</a:t>
                      </a:r>
                      <a:endParaRPr lang="en-US" sz="2400" b="1" kern="1200" dirty="0">
                        <a:solidFill>
                          <a:srgbClr val="0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FF99"/>
                    </a:solidFill>
                  </a:tcPr>
                </a:tc>
              </a:tr>
              <a:tr h="791573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  <a:tabLst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คัดกรอง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CKD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       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ในผู้ป่วย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DM/HT</a:t>
                      </a: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solidFill>
                            <a:srgbClr val="C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90</a:t>
                      </a:r>
                    </a:p>
                    <a:p>
                      <a:r>
                        <a:rPr lang="th-TH" sz="2000" b="1" dirty="0" smtClean="0">
                          <a:solidFill>
                            <a:srgbClr val="C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(6 เดือน ร้อยละ 60)</a:t>
                      </a:r>
                      <a:endParaRPr lang="th-TH" sz="2000" b="1" dirty="0">
                        <a:solidFill>
                          <a:srgbClr val="C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64,938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29,561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45.52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91573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การประเมิน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CVD 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risk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      ในผู้ป่วย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DM/HT </a:t>
                      </a: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 90</a:t>
                      </a:r>
                    </a:p>
                    <a:p>
                      <a:r>
                        <a:rPr lang="th-TH" sz="2000" b="1" dirty="0" smtClean="0">
                          <a:latin typeface="TH SarabunPSK" pitchFamily="34" charset="-34"/>
                          <a:cs typeface="TH SarabunPSK" pitchFamily="34" charset="-34"/>
                        </a:rPr>
                        <a:t>(6 เดือนร้อยละ 60)</a:t>
                      </a:r>
                      <a:endParaRPr lang="th-TH" sz="20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64,938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24,341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37.48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FF"/>
                    </a:solidFill>
                  </a:tcPr>
                </a:tc>
              </a:tr>
              <a:tr h="791573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ผู้ป่วย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เบาหวานได้รับการตรวจจอประสาทตา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solidFill>
                            <a:srgbClr val="C00000"/>
                          </a:solidFill>
                          <a:latin typeface="TH SarabunPSK" pitchFamily="34" charset="-34"/>
                          <a:cs typeface="TH SarabunPSK" pitchFamily="34" charset="-34"/>
                        </a:rPr>
                        <a:t>ร้อยละ 60</a:t>
                      </a:r>
                    </a:p>
                    <a:p>
                      <a:endParaRPr lang="th-TH" sz="2400" b="1" dirty="0">
                        <a:solidFill>
                          <a:srgbClr val="C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20,448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6,448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31.53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6779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179512" y="323945"/>
            <a:ext cx="8784976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179512" y="1023119"/>
            <a:ext cx="878497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ดำเนินงานตาม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ประเด็นและตัวชี้วัดคำรับรองของผู้ตรวจ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ราชการฯ/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240388224"/>
              </p:ext>
            </p:extLst>
          </p:nvPr>
        </p:nvGraphicFramePr>
        <p:xfrm>
          <a:off x="143507" y="1628800"/>
          <a:ext cx="8856985" cy="4968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0916"/>
                <a:gridCol w="2884177"/>
                <a:gridCol w="1317568"/>
                <a:gridCol w="1071875"/>
                <a:gridCol w="1050874"/>
                <a:gridCol w="951575"/>
              </a:tblGrid>
              <a:tr h="529776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38442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768846">
                <a:tc rowSpan="6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NCD           (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เริ่มจากลด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CKD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นำสู่ลด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DM HT)</a:t>
                      </a:r>
                      <a:endParaRPr lang="th-TH" sz="2400" b="1" kern="12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+mn-ea"/>
                        <a:cs typeface="TH SarabunPSK" pitchFamily="34" charset="-34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(ต่อ)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85725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*อัตราป่วยรายใหม่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IHD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 </a:t>
                      </a: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DM HT stroke 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ลดลง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ลดลง </a:t>
                      </a:r>
                    </a:p>
                    <a:p>
                      <a:r>
                        <a:rPr lang="th-TH" sz="2400" b="1" dirty="0" smtClean="0">
                          <a:latin typeface="TH SarabunPSK" pitchFamily="34" charset="-34"/>
                          <a:cs typeface="TH SarabunPSK" pitchFamily="34" charset="-34"/>
                        </a:rPr>
                        <a:t>ร้อยละ 10</a:t>
                      </a:r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indent="-371475" algn="l"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457200" indent="-457200" algn="l"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b="1" dirty="0"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 anchor="b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24606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85725" indent="0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ป่วยราย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ใหม่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DM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b="1" dirty="0">
                        <a:solidFill>
                          <a:srgbClr val="C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149.59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211.07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เพิ่มขึ้น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5458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ป่วยราย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ใหม่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  <a:r>
                        <a:rPr lang="en-US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HT</a:t>
                      </a: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b="1" dirty="0">
                        <a:solidFill>
                          <a:srgbClr val="C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308.77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384.69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เพิ่มขึ้น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</a:tr>
              <a:tr h="681140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8.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ป่วยรายใหม่   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IHD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b="1" dirty="0"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</a:t>
                      </a: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21.19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4.59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ลดลง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605458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9.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</a:t>
                      </a:r>
                      <a:r>
                        <a:rPr lang="th-TH" sz="2400" b="1" dirty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ป่วยราย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ใหม่</a:t>
                      </a: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Stroke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th-TH" sz="2400" b="1" dirty="0">
                        <a:solidFill>
                          <a:srgbClr val="C00000"/>
                        </a:solidFill>
                        <a:latin typeface="TH SarabunPSK" pitchFamily="34" charset="-34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276225"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7.79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5.14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ลดลง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CCFFFF"/>
                    </a:solidFill>
                  </a:tcPr>
                </a:tc>
              </a:tr>
              <a:tr h="768846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80975" indent="-95250" algn="l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10.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ละของ รพ. ผ่าน</a:t>
                      </a: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เกณฑ์ประเมิน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คลินิก </a:t>
                      </a:r>
                      <a:r>
                        <a:rPr lang="en-US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NCD 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คุณภาพ  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ร้อยละ 70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 smtClean="0">
                          <a:solidFill>
                            <a:srgbClr val="333333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 แห่ง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 แห่ง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ร้อยละ 85.71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3209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24117" y="836712"/>
            <a:ext cx="8459105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46774" y="1628800"/>
            <a:ext cx="84249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ดำเนินงานตาม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ประเด็นและตัวชี้วัดคำรับรองของผู้ตรวจ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ราชการฯ/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86663167"/>
              </p:ext>
            </p:extLst>
          </p:nvPr>
        </p:nvGraphicFramePr>
        <p:xfrm>
          <a:off x="327231" y="2348880"/>
          <a:ext cx="8445539" cy="36709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725"/>
                <a:gridCol w="1803932"/>
                <a:gridCol w="1584176"/>
                <a:gridCol w="1296144"/>
                <a:gridCol w="1296144"/>
                <a:gridCol w="1032418"/>
              </a:tblGrid>
              <a:tr h="530020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48700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FFCCCC"/>
                    </a:solidFill>
                  </a:tcPr>
                </a:tc>
              </a:tr>
              <a:tr h="897400">
                <a:tc rowSpan="3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2. NCD           (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เริ่มจากลด 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CKD 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นำสู่ลด</a:t>
                      </a:r>
                      <a:r>
                        <a:rPr lang="en-US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 DM HT)(</a:t>
                      </a:r>
                      <a:r>
                        <a:rPr lang="th-TH" sz="2400" b="1" kern="12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ต่อ)</a:t>
                      </a:r>
                      <a:endParaRPr lang="en-US" sz="3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11. DM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ควบคุมได้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≥ 40%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20,448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4,688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22.93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897400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12. HT </a:t>
                      </a:r>
                      <a:r>
                        <a:rPr lang="th-TH" sz="24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ควบคุมได้</a:t>
                      </a:r>
                      <a:endParaRPr lang="en-US" sz="24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≥</a:t>
                      </a: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50 </a:t>
                      </a:r>
                      <a:r>
                        <a:rPr lang="en-US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371475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42,918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12,979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30.24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rgbClr val="FFFF99"/>
                    </a:solidFill>
                  </a:tcPr>
                </a:tc>
              </a:tr>
              <a:tr h="897400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+mj-cs"/>
                      </a:endParaRPr>
                    </a:p>
                  </a:txBody>
                  <a:tcPr marL="68580" marR="68580" marT="0" marB="0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  <a:tabLst/>
                      </a:pPr>
                      <a:r>
                        <a:rPr lang="en-US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13.CKD </a:t>
                      </a:r>
                      <a:r>
                        <a:rPr lang="th-TH" sz="2400" b="1" kern="1200" dirty="0" smtClean="0">
                          <a:solidFill>
                            <a:schemeClr val="dk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ควบคุมได้ 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 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≥</a:t>
                      </a: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50 </a:t>
                      </a:r>
                      <a:r>
                        <a:rPr lang="en-US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%</a:t>
                      </a: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800" b="1" dirty="0" smtClean="0">
                          <a:solidFill>
                            <a:srgbClr val="333333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1,213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800" b="1" dirty="0" smtClean="0">
                          <a:solidFill>
                            <a:srgbClr val="333333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724</a:t>
                      </a:r>
                      <a:r>
                        <a:rPr lang="th-TH" sz="2800" b="1" dirty="0" smtClean="0">
                          <a:solidFill>
                            <a:srgbClr val="333333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1500"/>
                        </a:spcAft>
                      </a:pPr>
                      <a:r>
                        <a:rPr lang="en-US" sz="2800" b="1" dirty="0" smtClean="0">
                          <a:solidFill>
                            <a:srgbClr val="333333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59.69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42045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24117" y="476672"/>
            <a:ext cx="8459105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346774" y="1268760"/>
            <a:ext cx="84249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ดำเนินงานตาม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ประเด็นและตัวชี้วัดคำรับรองของผู้ตรวจ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ราชการฯ/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4" name="ตาราง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92083760"/>
              </p:ext>
            </p:extLst>
          </p:nvPr>
        </p:nvGraphicFramePr>
        <p:xfrm>
          <a:off x="327231" y="2060848"/>
          <a:ext cx="8445539" cy="387426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2725"/>
                <a:gridCol w="1803932"/>
                <a:gridCol w="1584176"/>
                <a:gridCol w="1296144"/>
                <a:gridCol w="1296144"/>
                <a:gridCol w="1032418"/>
              </a:tblGrid>
              <a:tr h="711558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602385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4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1350352"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th-TH" sz="2200" b="1" kern="120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3. ระบบป้องกันควบคุมโรค  (มะเร็งท่อน้ำดี)</a:t>
                      </a:r>
                      <a:endParaRPr lang="en-US" sz="22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99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ประชากรกลุ่มเสี่ยง อายุ 40 ปีขึ้นไป ได้รับการตรวจ </a:t>
                      </a: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Ultrasound </a:t>
                      </a: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และตรวจยืนยัน </a:t>
                      </a: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OV/ CCA </a:t>
                      </a: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ไม่น้อยกว่าร้อยละ </a:t>
                      </a:r>
                      <a:r>
                        <a:rPr lang="en-US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8</a:t>
                      </a:r>
                      <a:r>
                        <a:rPr lang="th-TH" sz="2400" b="1" kern="1200" dirty="0" smtClean="0">
                          <a:solidFill>
                            <a:srgbClr val="FF0000"/>
                          </a:solidFill>
                          <a:effectLst/>
                          <a:latin typeface="TH SarabunPSK" pitchFamily="34" charset="-34"/>
                          <a:ea typeface="+mn-ea"/>
                          <a:cs typeface="TH SarabunPSK" pitchFamily="34" charset="-34"/>
                        </a:rPr>
                        <a:t>0</a:t>
                      </a:r>
                      <a:endParaRPr lang="en-US" sz="3200" b="1" dirty="0">
                        <a:solidFill>
                          <a:srgbClr val="FF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ไม่น้อยกว่าร้อยละ</a:t>
                      </a:r>
                      <a:r>
                        <a:rPr lang="th-TH" sz="2800" b="1" baseline="0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80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5,000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210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indent="-457200"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solidFill>
                            <a:srgbClr val="C00000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4.2</a:t>
                      </a:r>
                      <a:endParaRPr lang="en-US" sz="2800" b="1" dirty="0">
                        <a:solidFill>
                          <a:srgbClr val="C00000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11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สี่เหลี่ยมผืนผ้า 1"/>
          <p:cNvSpPr/>
          <p:nvPr/>
        </p:nvSpPr>
        <p:spPr>
          <a:xfrm>
            <a:off x="303364" y="476672"/>
            <a:ext cx="8454263" cy="584775"/>
          </a:xfrm>
          <a:prstGeom prst="rect">
            <a:avLst/>
          </a:prstGeom>
          <a:solidFill>
            <a:srgbClr val="CC0000"/>
          </a:solidFill>
        </p:spPr>
        <p:txBody>
          <a:bodyPr wrap="square">
            <a:spAutoFit/>
          </a:bodyPr>
          <a:lstStyle/>
          <a:p>
            <a:pPr algn="ctr"/>
            <a:r>
              <a:rPr lang="th-TH" sz="3200" b="1" dirty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32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ดำเนินงาน ปีงบประมาณ 2559</a:t>
            </a:r>
            <a:endParaRPr lang="en-US" sz="3200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337533" y="1196752"/>
            <a:ext cx="8424936" cy="46166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ผลการ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ดำเนินงานตาม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ประเด็นและตัวชี้วัดคำรับรองของผู้ตรวจ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ราชการฯ/</a:t>
            </a:r>
            <a:r>
              <a:rPr lang="th-TH" sz="2400" b="1" dirty="0">
                <a:latin typeface="TH SarabunPSK" pitchFamily="34" charset="-34"/>
                <a:cs typeface="TH SarabunPSK" pitchFamily="34" charset="-34"/>
              </a:rPr>
              <a:t>เขตสุขภาพที่ </a:t>
            </a:r>
            <a:r>
              <a:rPr lang="th-TH" sz="2400" b="1" dirty="0" smtClean="0">
                <a:latin typeface="TH SarabunPSK" pitchFamily="34" charset="-34"/>
                <a:cs typeface="TH SarabunPSK" pitchFamily="34" charset="-34"/>
              </a:rPr>
              <a:t>6</a:t>
            </a:r>
            <a:endParaRPr lang="en-US" sz="2400" dirty="0">
              <a:latin typeface="TH SarabunPSK" pitchFamily="34" charset="-34"/>
              <a:cs typeface="TH SarabunPSK" pitchFamily="34" charset="-34"/>
            </a:endParaRPr>
          </a:p>
        </p:txBody>
      </p:sp>
      <p:graphicFrame>
        <p:nvGraphicFramePr>
          <p:cNvPr id="7" name="ตาราง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02083945"/>
              </p:ext>
            </p:extLst>
          </p:nvPr>
        </p:nvGraphicFramePr>
        <p:xfrm>
          <a:off x="337533" y="1809721"/>
          <a:ext cx="8487703" cy="45716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39878"/>
                <a:gridCol w="2019592"/>
                <a:gridCol w="1881929"/>
                <a:gridCol w="1055518"/>
                <a:gridCol w="951208"/>
                <a:gridCol w="1139578"/>
              </a:tblGrid>
              <a:tr h="537949"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ประเด็น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85725" algn="ctr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ตัวชี้วัด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spcAft>
                          <a:spcPts val="0"/>
                        </a:spcAft>
                      </a:pPr>
                      <a:r>
                        <a:rPr lang="th-TH" sz="280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เกณฑ์เป้าหมาย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2800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 6 เดือน</a:t>
                      </a:r>
                      <a:endParaRPr lang="en-US" sz="28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</a:tr>
              <a:tr h="455413"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th-TH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เป้าหมาย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cs typeface="TH SarabunPSK" pitchFamily="34" charset="-34"/>
                        </a:rPr>
                        <a:t>ผลงาน</a:t>
                      </a:r>
                      <a:endParaRPr lang="en-US" sz="2800" b="1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>
                          <a:solidFill>
                            <a:srgbClr val="000000"/>
                          </a:solidFill>
                          <a:effectLst/>
                          <a:latin typeface="TH SarabunPSK" pitchFamily="34" charset="-34"/>
                          <a:ea typeface="Times New Roman"/>
                          <a:cs typeface="TH SarabunPSK" pitchFamily="34" charset="-34"/>
                        </a:rPr>
                        <a:t>ร้อยละ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</a:tr>
              <a:tr h="975885">
                <a:tc rowSpan="3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r>
                        <a:rPr lang="th-TH" sz="2400" b="1" baseline="0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4. </a:t>
                      </a:r>
                      <a:r>
                        <a:rPr lang="th-TH" sz="24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การพัฒนาตาม </a:t>
                      </a:r>
                      <a:r>
                        <a:rPr lang="en-US" sz="24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Service Plan</a:t>
                      </a:r>
                      <a:endParaRPr lang="en-US" sz="2400" dirty="0" smtClean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24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marL="457200" algn="l">
                        <a:spcAft>
                          <a:spcPts val="0"/>
                        </a:spcAft>
                      </a:pPr>
                      <a:r>
                        <a:rPr lang="th-TH" sz="1600" b="1" dirty="0" smtClean="0">
                          <a:solidFill>
                            <a:schemeClr val="tx1"/>
                          </a:solidFill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ร้อยละของผู้ป่วยโรคจิตเวชที่สำคัญเข้าถึงบริการสุขภาพจิต</a:t>
                      </a:r>
                      <a:r>
                        <a:rPr lang="th-TH" sz="20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(โรคจิต)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ร้อยละ 55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3,238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4,054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100+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975885">
                <a:tc vMerge="1">
                  <a:txBody>
                    <a:bodyPr/>
                    <a:lstStyle/>
                    <a:p>
                      <a:pPr marL="457200" algn="l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2.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ร้อยละของผู้ป่วยโรคจิตเวชที่สำคัญเข้าถึงบริการสุขภาพจิต</a:t>
                      </a:r>
                      <a:r>
                        <a:rPr lang="th-TH" sz="20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(ซึมเศร้า)</a:t>
                      </a:r>
                      <a:endParaRPr lang="en-US" sz="2000" b="1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ร้อยละ 43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10,585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6,527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8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61.66</a:t>
                      </a:r>
                      <a:endParaRPr lang="en-US" sz="28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1626475">
                <a:tc vMerge="1">
                  <a:txBody>
                    <a:bodyPr/>
                    <a:lstStyle/>
                    <a:p>
                      <a:pPr marL="0" indent="0" algn="l"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US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3.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ร้อย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ละของการบรรลุเป้าหมายของ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สาขา</a:t>
                      </a: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ที่เป็นปัญหาสำคัญของพื้นที่ เขตสุขภาพที่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1.</a:t>
                      </a:r>
                      <a:r>
                        <a:rPr lang="th-TH" sz="2000" b="1" spc="-1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อัตราตายจากโรคหลอดเลือดหัวใจลดลงไม่เกินร้อยละ</a:t>
                      </a:r>
                      <a:r>
                        <a:rPr lang="en-US" sz="2000" b="1" spc="-100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10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(ปี 58 </a:t>
                      </a:r>
                      <a:r>
                        <a:rPr lang="en-US" sz="20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= 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60.48</a:t>
                      </a:r>
                      <a:r>
                        <a:rPr lang="th-TH" sz="20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 </a:t>
                      </a:r>
                      <a:endParaRPr lang="en-US" sz="2000" b="1" baseline="0" dirty="0" smtClean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th-TH" sz="20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ต่อแสน</a:t>
                      </a:r>
                      <a:r>
                        <a:rPr lang="th-TH" sz="2000" b="1" baseline="0" dirty="0" err="1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ปชก</a:t>
                      </a:r>
                      <a:r>
                        <a:rPr lang="th-TH" sz="2000" b="1" baseline="0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.</a:t>
                      </a:r>
                      <a:r>
                        <a:rPr lang="th-TH" sz="20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)</a:t>
                      </a:r>
                      <a:endParaRPr lang="en-US" sz="20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544,849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278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th-TH" sz="2400" b="1" dirty="0" smtClean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51.02</a:t>
                      </a:r>
                      <a:r>
                        <a:rPr lang="th-TH" sz="2400" b="1" dirty="0">
                          <a:effectLst/>
                          <a:latin typeface="TH SarabunPSK" pitchFamily="34" charset="-34"/>
                          <a:ea typeface="Calibri"/>
                          <a:cs typeface="TH SarabunPSK" pitchFamily="34" charset="-34"/>
                        </a:rPr>
                        <a:t> </a:t>
                      </a:r>
                      <a:endParaRPr lang="en-US" sz="2400" b="1" dirty="0">
                        <a:effectLst/>
                        <a:latin typeface="TH SarabunPSK" pitchFamily="34" charset="-34"/>
                        <a:ea typeface="Calibri"/>
                        <a:cs typeface="TH SarabunPSK" pitchFamily="34" charset="-3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917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เทคนิค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505</TotalTime>
  <Words>1320</Words>
  <Application>Microsoft Office PowerPoint</Application>
  <PresentationFormat>นำเสนอทางหน้าจอ (4:3)</PresentationFormat>
  <Paragraphs>294</Paragraphs>
  <Slides>14</Slides>
  <Notes>2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14</vt:i4>
      </vt:variant>
    </vt:vector>
  </HeadingPairs>
  <TitlesOfParts>
    <vt:vector size="15" baseType="lpstr">
      <vt:lpstr>NewsPrint</vt:lpstr>
      <vt:lpstr>ผลการดำเนินงานตามตัวชี้วัดกระทรวงสาธารณสุข (Performance Agreement)  ปีงบประมาณ 2559</vt:lpstr>
      <vt:lpstr>โครงการคัดกรองมะเร็งเต้านมโดยเครื่องเอ็กซเรย์เต้านมเคลื่อนที่ (Mamogram) ในสตรีกลุ่มเสี่ยงและด้อยโอกาส  เฉลิมพระเกียรติ สมเด็จพระบรมโอรสาธิราชฯ สยามมกุฎราชกุมาร  ในวโรกาสที่เจริญพระชนม์พรรษาครบ 5 รอบ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การควบคุมกำกับติดตามงาน โรคไม่ติดต่อเรื้อรัง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nascomp</dc:creator>
  <cp:lastModifiedBy>pagamast</cp:lastModifiedBy>
  <cp:revision>24</cp:revision>
  <dcterms:created xsi:type="dcterms:W3CDTF">2016-05-12T12:10:28Z</dcterms:created>
  <dcterms:modified xsi:type="dcterms:W3CDTF">2016-05-27T07:35:59Z</dcterms:modified>
</cp:coreProperties>
</file>