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9"/>
  </p:notesMasterIdLst>
  <p:sldIdLst>
    <p:sldId id="257" r:id="rId3"/>
    <p:sldId id="315" r:id="rId4"/>
    <p:sldId id="316" r:id="rId5"/>
    <p:sldId id="317" r:id="rId6"/>
    <p:sldId id="318" r:id="rId7"/>
    <p:sldId id="319" r:id="rId8"/>
    <p:sldId id="258" r:id="rId9"/>
    <p:sldId id="284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320" r:id="rId29"/>
    <p:sldId id="260" r:id="rId30"/>
    <p:sldId id="261" r:id="rId31"/>
    <p:sldId id="262" r:id="rId32"/>
    <p:sldId id="263" r:id="rId33"/>
    <p:sldId id="264" r:id="rId34"/>
    <p:sldId id="26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2" r:id="rId51"/>
    <p:sldId id="328" r:id="rId52"/>
    <p:sldId id="327" r:id="rId53"/>
    <p:sldId id="303" r:id="rId54"/>
    <p:sldId id="304" r:id="rId55"/>
    <p:sldId id="306" r:id="rId56"/>
    <p:sldId id="307" r:id="rId57"/>
    <p:sldId id="309" r:id="rId58"/>
    <p:sldId id="311" r:id="rId59"/>
    <p:sldId id="312" r:id="rId60"/>
    <p:sldId id="313" r:id="rId61"/>
    <p:sldId id="314" r:id="rId62"/>
    <p:sldId id="321" r:id="rId63"/>
    <p:sldId id="322" r:id="rId64"/>
    <p:sldId id="323" r:id="rId65"/>
    <p:sldId id="324" r:id="rId66"/>
    <p:sldId id="325" r:id="rId67"/>
    <p:sldId id="326" r:id="rId68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3606" autoAdjust="0"/>
  </p:normalViewPr>
  <p:slideViewPr>
    <p:cSldViewPr>
      <p:cViewPr>
        <p:scale>
          <a:sx n="72" d="100"/>
          <a:sy n="72" d="100"/>
        </p:scale>
        <p:origin x="-110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1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22AF2-53EE-47F8-AAD9-C4377B959360}" type="datetimeFigureOut">
              <a:rPr lang="th-TH" smtClean="0"/>
              <a:pPr/>
              <a:t>23/04/61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41CA1-B9E8-4E96-8642-4857045F0B4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58966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รูปภาพ 3" descr="bake12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7180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859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919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รูปภาพ 3" descr="bake12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262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41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5935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27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6112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583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840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967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463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4001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226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114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212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0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957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76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065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44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6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รูปภาพ 3" descr="bake12 copy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711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9DC2B-03A3-4FBD-9AA3-EEFA47EA52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23/04/61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85EAA-D267-4546-865F-D8FD71B27CD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รูปภาพ 3" descr="bake12 copy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072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26084" y="1928804"/>
            <a:ext cx="52918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7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กลุ่มงานรังสีวิทยา</a:t>
            </a:r>
            <a:endParaRPr lang="th-TH" sz="72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" name="Picture 6" descr="C:\Users\KD\Pictures\รูปในโทรศัพท์\Picture\กลุ่มงานรังสี 59\20160814_1834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9" y="3394009"/>
            <a:ext cx="3398837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280" y="3394007"/>
            <a:ext cx="3497113" cy="258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394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19200" y="2329380"/>
            <a:ext cx="5592960" cy="361724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1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Calibri"/>
              </a:rPr>
              <a:t>.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Calibri"/>
              </a:rPr>
              <a:t> </a:t>
            </a:r>
            <a:r>
              <a:rPr lang="th-TH" sz="2800" b="1" dirty="0" smtClean="0">
                <a:solidFill>
                  <a:srgbClr val="7030A0"/>
                </a:solidFill>
                <a:ea typeface="Calibri"/>
              </a:rPr>
              <a:t>คาส</a:t>
            </a:r>
            <a:r>
              <a:rPr lang="th-TH" sz="2800" b="1" dirty="0">
                <a:solidFill>
                  <a:srgbClr val="7030A0"/>
                </a:solidFill>
                <a:ea typeface="Calibri"/>
              </a:rPr>
              <a:t>เซทและแผ่นรับภาพ </a:t>
            </a:r>
            <a:r>
              <a:rPr lang="th-TH" sz="2800" b="1" dirty="0" smtClean="0">
                <a:solidFill>
                  <a:srgbClr val="7030A0"/>
                </a:solidFill>
                <a:ea typeface="Calibri"/>
              </a:rPr>
              <a:t>ทุกแผ่น</a:t>
            </a:r>
            <a:endParaRPr lang="en-US" sz="2800" b="1" dirty="0">
              <a:solidFill>
                <a:srgbClr val="7030A0"/>
              </a:solidFill>
              <a:ea typeface="Calibri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Cordia New"/>
                <a:ea typeface="Calibri"/>
              </a:rPr>
              <a:t>2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Calibri"/>
              </a:rPr>
              <a:t>.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Calibri"/>
              </a:rPr>
              <a:t> น้ำยา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Calibri"/>
              </a:rPr>
              <a:t>ทำความสะอาด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Calibri"/>
              </a:rPr>
              <a:t>Absolute Alcohol 95%</a:t>
            </a:r>
            <a:endParaRPr lang="en-US" sz="2800" b="1" dirty="0">
              <a:solidFill>
                <a:srgbClr val="7030A0"/>
              </a:solidFill>
              <a:ea typeface="Calibri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Cordia New"/>
                <a:ea typeface="Calibri"/>
              </a:rPr>
              <a:t>3.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Calibri"/>
              </a:rPr>
              <a:t>ผ้านุ่มไม่มีขนหรือทำให้เกิดรอยขีดข่วน สำหรับเช็ดแผ่นรับ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Calibri"/>
              </a:rPr>
              <a:t>ภาพ</a:t>
            </a:r>
            <a:endParaRPr lang="en-US" sz="2800" b="1" dirty="0">
              <a:solidFill>
                <a:srgbClr val="7030A0"/>
              </a:solidFill>
              <a:ea typeface="Calibri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Cordia New"/>
                <a:ea typeface="Calibri"/>
              </a:rPr>
              <a:t>4.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Calibri"/>
              </a:rPr>
              <a:t>ผ้าชุบน้ำหมาด สำหรับเช็ดคาสเซทใส่แผ่นรับ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Calibri"/>
              </a:rPr>
              <a:t>ภาพ</a:t>
            </a:r>
            <a:endParaRPr lang="en-US" sz="2800" b="1" dirty="0">
              <a:solidFill>
                <a:srgbClr val="7030A0"/>
              </a:solidFill>
              <a:ea typeface="Calibri"/>
            </a:endParaRPr>
          </a:p>
          <a:p>
            <a:endParaRPr lang="th-TH" b="1" dirty="0">
              <a:solidFill>
                <a:srgbClr val="7030A0"/>
              </a:solidFill>
            </a:endParaRPr>
          </a:p>
        </p:txBody>
      </p:sp>
      <p:pic>
        <p:nvPicPr>
          <p:cNvPr id="5" name="Picture 2" descr="C:\Users\KD\Pictures\รูป แผนกรังสี\QC\WP_20141129_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7" y="1484784"/>
            <a:ext cx="159735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3728" y="4149082"/>
            <a:ext cx="2542728" cy="179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452398" y="1340770"/>
            <a:ext cx="2664296" cy="6480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h-TH" sz="2800" b="1" dirty="0" smtClean="0">
              <a:solidFill>
                <a:schemeClr val="bg1"/>
              </a:solidFill>
              <a:ea typeface="Calibri"/>
            </a:endParaRPr>
          </a:p>
          <a:p>
            <a:r>
              <a:rPr lang="th-TH" sz="2800" b="1" dirty="0" smtClean="0">
                <a:solidFill>
                  <a:schemeClr val="bg1"/>
                </a:solidFill>
                <a:ea typeface="Calibri"/>
              </a:rPr>
              <a:t>เครื่องมือ</a:t>
            </a:r>
            <a:r>
              <a:rPr lang="th-TH" sz="2800" b="1" dirty="0">
                <a:solidFill>
                  <a:schemeClr val="bg1"/>
                </a:solidFill>
                <a:ea typeface="Calibri"/>
              </a:rPr>
              <a:t>และอุปกรณ์</a:t>
            </a:r>
            <a:r>
              <a:rPr lang="en-US" sz="1800" dirty="0">
                <a:solidFill>
                  <a:schemeClr val="bg1"/>
                </a:solidFill>
                <a:ea typeface="Calibri"/>
                <a:cs typeface="Cordia New"/>
              </a:rPr>
              <a:t/>
            </a:r>
            <a:br>
              <a:rPr lang="en-US" sz="1800" dirty="0">
                <a:solidFill>
                  <a:schemeClr val="bg1"/>
                </a:solidFill>
                <a:ea typeface="Calibri"/>
                <a:cs typeface="Cordia New"/>
              </a:rPr>
            </a:br>
            <a:endParaRPr lang="th-TH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4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57740" y="2276872"/>
            <a:ext cx="8229600" cy="136815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7030A0"/>
                </a:solidFill>
                <a:ea typeface="Calibri"/>
                <a:cs typeface="Cordia New"/>
              </a:rPr>
              <a:t/>
            </a:r>
            <a:br>
              <a:rPr lang="en-US" sz="2000" b="1" dirty="0">
                <a:solidFill>
                  <a:srgbClr val="7030A0"/>
                </a:solidFill>
                <a:ea typeface="Calibri"/>
                <a:cs typeface="Cordia New"/>
              </a:rPr>
            </a:br>
            <a:r>
              <a:rPr lang="th-TH" sz="2800" b="1" dirty="0">
                <a:solidFill>
                  <a:srgbClr val="7030A0"/>
                </a:solidFill>
                <a:ea typeface="Calibri"/>
                <a:cs typeface="Cordia New"/>
              </a:rPr>
              <a:t>สำรวจสภาพทั่วไปของคาสเซทและแผ่นรับภาพ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(Image plate)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โดยตรวจหาตำแหน่งที่สกปรกหรือผิดปกติด้วยสายตา</a:t>
            </a:r>
            <a:r>
              <a:rPr lang="en-US" sz="2000" b="1" dirty="0">
                <a:solidFill>
                  <a:srgbClr val="7030A0"/>
                </a:solidFill>
                <a:ea typeface="Calibri"/>
                <a:cs typeface="Cordia New"/>
              </a:rPr>
              <a:t/>
            </a:r>
            <a:br>
              <a:rPr lang="en-US" sz="2000" b="1" dirty="0">
                <a:solidFill>
                  <a:srgbClr val="7030A0"/>
                </a:solidFill>
                <a:ea typeface="Calibri"/>
                <a:cs typeface="Cordia New"/>
              </a:rPr>
            </a:br>
            <a:endParaRPr lang="th-TH" sz="2800" b="1" dirty="0">
              <a:solidFill>
                <a:srgbClr val="7030A0"/>
              </a:solidFill>
            </a:endParaRPr>
          </a:p>
        </p:txBody>
      </p:sp>
      <p:pic>
        <p:nvPicPr>
          <p:cNvPr id="4" name="Picture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102187"/>
            <a:ext cx="2211292" cy="220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1" r="5747" b="2032"/>
          <a:stretch>
            <a:fillRect/>
          </a:stretch>
        </p:blipFill>
        <p:spPr>
          <a:xfrm rot="16200000">
            <a:off x="4899340" y="4109777"/>
            <a:ext cx="2270760" cy="220535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539553" y="1407334"/>
            <a:ext cx="2664296" cy="6480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b="1" dirty="0">
                <a:solidFill>
                  <a:schemeClr val="bg1"/>
                </a:solidFill>
                <a:ea typeface="Calibri"/>
              </a:rPr>
              <a:t>วิธีทำความสะอาด</a:t>
            </a:r>
            <a:endParaRPr lang="th-TH" sz="3200" b="1" dirty="0" smtClean="0">
              <a:solidFill>
                <a:schemeClr val="bg1"/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88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3608" y="1844824"/>
            <a:ext cx="7272808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457200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 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/>
            </a:r>
            <a:br>
              <a:rPr lang="th-TH" sz="2800" b="1" dirty="0" smtClean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</a:b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ใช้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ผ้าชุบน้ำหมาดเช็ดทำความสะอาดคาสเซทใส่แผ่นรับภาพ</a:t>
            </a:r>
            <a:r>
              <a:rPr lang="en-US" sz="2000" b="1" dirty="0">
                <a:solidFill>
                  <a:srgbClr val="7030A0"/>
                </a:solidFill>
                <a:ea typeface="Calibri"/>
                <a:cs typeface="Cordia New"/>
              </a:rPr>
              <a:t/>
            </a:r>
            <a:br>
              <a:rPr lang="en-US" sz="2000" b="1" dirty="0">
                <a:solidFill>
                  <a:srgbClr val="7030A0"/>
                </a:solidFill>
                <a:ea typeface="Calibri"/>
                <a:cs typeface="Cordia New"/>
              </a:rPr>
            </a:br>
            <a:endParaRPr lang="th-TH" sz="2800" b="1" dirty="0">
              <a:solidFill>
                <a:srgbClr val="7030A0"/>
              </a:solidFill>
            </a:endParaRPr>
          </a:p>
        </p:txBody>
      </p:sp>
      <p:pic>
        <p:nvPicPr>
          <p:cNvPr id="4" name="Picture 4"/>
          <p:cNvPicPr>
            <a:picLocks noGrp="1"/>
          </p:cNvPicPr>
          <p:nvPr>
            <p:ph idx="1"/>
          </p:nvPr>
        </p:nvPicPr>
        <p:blipFill>
          <a:blip r:embed="rId2" cstate="print"/>
          <a:srcRect t="12975" b="33110"/>
          <a:stretch>
            <a:fillRect/>
          </a:stretch>
        </p:blipFill>
        <p:spPr bwMode="auto">
          <a:xfrm>
            <a:off x="1835697" y="3212976"/>
            <a:ext cx="576064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4403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143000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a typeface="Calibri"/>
                <a:cs typeface="+mn-cs"/>
              </a:rPr>
              <a:t/>
            </a:r>
            <a:br>
              <a:rPr lang="en-US" sz="2800" dirty="0">
                <a:ea typeface="Calibri"/>
                <a:cs typeface="+mn-cs"/>
              </a:rPr>
            </a:br>
            <a:endParaRPr lang="th-TH" sz="2800" dirty="0">
              <a:cs typeface="+mn-cs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564" y="3573018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th-TH" dirty="0"/>
          </a:p>
        </p:txBody>
      </p:sp>
      <p:pic>
        <p:nvPicPr>
          <p:cNvPr id="4" name="Picture 10"/>
          <p:cNvPicPr/>
          <p:nvPr/>
        </p:nvPicPr>
        <p:blipFill>
          <a:blip r:embed="rId2" cstate="print"/>
          <a:srcRect r="9831"/>
          <a:stretch>
            <a:fillRect/>
          </a:stretch>
        </p:blipFill>
        <p:spPr>
          <a:xfrm>
            <a:off x="4932041" y="3429003"/>
            <a:ext cx="3096343" cy="266429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5" name="Picture 9"/>
          <p:cNvPicPr/>
          <p:nvPr/>
        </p:nvPicPr>
        <p:blipFill>
          <a:blip r:embed="rId3" cstate="print"/>
          <a:srcRect l="3864" r="2889"/>
          <a:stretch>
            <a:fillRect/>
          </a:stretch>
        </p:blipFill>
        <p:spPr>
          <a:xfrm>
            <a:off x="1007604" y="3423317"/>
            <a:ext cx="2916324" cy="2669981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6" name="สี่เหลี่ยมผืนผ้า 5"/>
          <p:cNvSpPr/>
          <p:nvPr/>
        </p:nvSpPr>
        <p:spPr>
          <a:xfrm>
            <a:off x="539553" y="2193077"/>
            <a:ext cx="8064896" cy="5878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latin typeface="Cordia New"/>
                <a:ea typeface="Calibri"/>
              </a:rPr>
              <a:t>1. </a:t>
            </a:r>
            <a:r>
              <a:rPr lang="th-TH" b="1" dirty="0" smtClean="0">
                <a:latin typeface="Cordia New"/>
                <a:ea typeface="Calibri"/>
              </a:rPr>
              <a:t>นำ</a:t>
            </a:r>
            <a:r>
              <a:rPr lang="th-TH" b="1" dirty="0">
                <a:latin typeface="Cordia New"/>
                <a:ea typeface="Calibri"/>
              </a:rPr>
              <a:t>แผ่นรับภาพออกจากคาสเซทอย่าใช้มือสัมผัสแผ่นรับภาพโดยตรง</a:t>
            </a:r>
            <a:endParaRPr lang="en-US" sz="1800" b="1" dirty="0">
              <a:ea typeface="Calibri"/>
              <a:cs typeface="Cordia New"/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424682" y="1160751"/>
            <a:ext cx="6315670" cy="9000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ct val="20000"/>
              </a:spcBef>
            </a:pPr>
            <a:r>
              <a:rPr lang="th-TH" sz="3200" b="1" dirty="0">
                <a:solidFill>
                  <a:schemeClr val="bg1"/>
                </a:solidFill>
                <a:ea typeface="Calibri"/>
              </a:rPr>
              <a:t>วิธีทำความสะอาดแผ่นรับภาพ</a:t>
            </a:r>
            <a:r>
              <a:rPr lang="en-US" sz="3200" b="1" dirty="0">
                <a:solidFill>
                  <a:schemeClr val="bg1"/>
                </a:solidFill>
                <a:ea typeface="Calibri"/>
                <a:cs typeface="+mj-cs"/>
              </a:rPr>
              <a:t> Imaging Plate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2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3"/>
          <p:cNvSpPr>
            <a:spLocks noGrp="1"/>
          </p:cNvSpPr>
          <p:nvPr>
            <p:ph idx="1"/>
          </p:nvPr>
        </p:nvSpPr>
        <p:spPr>
          <a:xfrm>
            <a:off x="107504" y="1700808"/>
            <a:ext cx="9036496" cy="165618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2.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Calibri"/>
              </a:rPr>
              <a:t> สำรวจแผ่นรับภาพ ตรวจหาตำแหน่งที่สกปรกหรือ</a:t>
            </a:r>
            <a:r>
              <a:rPr lang="th-TH" sz="2400" b="1" dirty="0" smtClean="0">
                <a:solidFill>
                  <a:srgbClr val="7030A0"/>
                </a:solidFill>
                <a:latin typeface="Cordia New"/>
                <a:ea typeface="Calibri"/>
              </a:rPr>
              <a:t>ผิดปกติ</a:t>
            </a:r>
            <a:endParaRPr lang="en-US" sz="1600" b="1" dirty="0" smtClean="0">
              <a:solidFill>
                <a:srgbClr val="7030A0"/>
              </a:solidFill>
              <a:ea typeface="Calibri"/>
              <a:cs typeface="Cordia New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3.</a:t>
            </a:r>
            <a:r>
              <a:rPr lang="th-TH" sz="2400" b="1" dirty="0" smtClean="0">
                <a:solidFill>
                  <a:srgbClr val="7030A0"/>
                </a:solidFill>
                <a:latin typeface="Cordia New"/>
                <a:ea typeface="Calibri"/>
              </a:rPr>
              <a:t>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Calibri"/>
              </a:rPr>
              <a:t>ใช้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Absolute Alcohol 95%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Calibri"/>
              </a:rPr>
              <a:t> หยดลงบนผ้านุ่มเช็ดทำความสะอาดแผ่นรับภาพด้านที่รับเอกซเรย์ (สีขาว)โดยให้เช็ดเบาๆตามแนวขวางของแผ่นรับภาพ จากนั้นเช็ดวนเป็นแนววงกลมอีกครั้งตามภาพด้านล่าง</a:t>
            </a:r>
            <a:endParaRPr lang="en-US" sz="16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endParaRPr lang="th-TH" sz="2400" b="1" dirty="0">
              <a:solidFill>
                <a:srgbClr val="7030A0"/>
              </a:solidFill>
            </a:endParaRPr>
          </a:p>
        </p:txBody>
      </p:sp>
      <p:pic>
        <p:nvPicPr>
          <p:cNvPr id="7" name="รูปภาพ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51123"/>
            <a:ext cx="5832648" cy="309634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9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107504" y="903858"/>
            <a:ext cx="9036496" cy="724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ct val="20000"/>
              </a:spcBef>
            </a:pPr>
            <a:r>
              <a:rPr lang="th-TH" sz="3200" b="1" dirty="0">
                <a:solidFill>
                  <a:schemeClr val="bg1"/>
                </a:solidFill>
                <a:ea typeface="Calibri"/>
              </a:rPr>
              <a:t>วิธีทำความสะอาดแผ่นรับภาพ</a:t>
            </a:r>
            <a:r>
              <a:rPr lang="en-US" sz="3200" b="1" dirty="0">
                <a:solidFill>
                  <a:schemeClr val="bg1"/>
                </a:solidFill>
                <a:ea typeface="Calibri"/>
                <a:cs typeface="+mj-cs"/>
              </a:rPr>
              <a:t> Imaging </a:t>
            </a:r>
            <a:r>
              <a:rPr lang="en-US" sz="3200" b="1" dirty="0" smtClean="0">
                <a:solidFill>
                  <a:schemeClr val="bg1"/>
                </a:solidFill>
                <a:ea typeface="Calibri"/>
                <a:cs typeface="+mj-cs"/>
              </a:rPr>
              <a:t>Plate  </a:t>
            </a:r>
            <a:r>
              <a:rPr lang="th-TH" sz="3200" b="1" dirty="0" smtClean="0">
                <a:solidFill>
                  <a:schemeClr val="bg1"/>
                </a:solidFill>
                <a:ea typeface="Calibri"/>
                <a:cs typeface="+mj-cs"/>
              </a:rPr>
              <a:t>(ต่อ)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3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4.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Calibri"/>
              </a:rPr>
              <a:t> วางแผ่นรับภาพไว้บริเวณที่ปราศจากสิ่งสกปรก ทิ้งไว้ให้แห้งสนิท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Calibri"/>
              </a:rPr>
              <a:t>ประมาณ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Calibri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10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 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Calibri"/>
              </a:rPr>
              <a:t>นาที</a:t>
            </a:r>
            <a:endParaRPr lang="en-US" sz="18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5.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Calibri"/>
              </a:rPr>
              <a:t> นำแผ่นรับภาพบรรจุลงในคาสเซท ให้แถบบาร์โค้ด อยู่ตรงหน้าต่างแสดงแถบ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Calibri"/>
              </a:rPr>
              <a:t>บาร์โค้ด</a:t>
            </a:r>
            <a:endParaRPr lang="en-US" sz="1800" b="1" dirty="0" smtClean="0">
              <a:solidFill>
                <a:srgbClr val="7030A0"/>
              </a:solidFill>
              <a:ea typeface="Calibri"/>
              <a:cs typeface="Cordia New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6.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Calibri"/>
              </a:rPr>
              <a:t>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Calibri"/>
              </a:rPr>
              <a:t>นำแผ่นรับภาพผ่านขบวนการล้างสัญญาณตกค้างด้วยเครื่องอ่านภาพ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 (CR Reader)  Mode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erasure 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Calibri"/>
              </a:rPr>
              <a:t>ก่อนนำไปใช้งาน</a:t>
            </a:r>
            <a:endParaRPr lang="en-US" sz="18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7.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Calibri"/>
              </a:rPr>
              <a:t> หากแผ่นรับภาพยังไม่สะอาด ให้ทำความสะอาดอีกครั้งตามข้อ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4</a:t>
            </a:r>
            <a:endParaRPr lang="en-US" sz="18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8.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Calibri"/>
              </a:rPr>
              <a:t>จดบันทึก ลงในตารางบันทึกข้อมูล</a:t>
            </a:r>
            <a:endParaRPr lang="en-US" sz="18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endParaRPr lang="th-TH" sz="2800" b="1" dirty="0">
              <a:solidFill>
                <a:srgbClr val="7030A0"/>
              </a:solidFill>
            </a:endParaRPr>
          </a:p>
        </p:txBody>
      </p:sp>
      <p:sp>
        <p:nvSpPr>
          <p:cNvPr id="4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446856" y="764704"/>
            <a:ext cx="8229600" cy="724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ct val="20000"/>
              </a:spcBef>
            </a:pPr>
            <a:r>
              <a:rPr lang="th-TH" sz="3200" b="1" dirty="0">
                <a:solidFill>
                  <a:schemeClr val="bg1"/>
                </a:solidFill>
                <a:ea typeface="Calibri"/>
              </a:rPr>
              <a:t>วิธีทำความสะอาดแผ่นรับภาพ</a:t>
            </a:r>
            <a:r>
              <a:rPr lang="en-US" sz="3200" b="1" dirty="0">
                <a:solidFill>
                  <a:schemeClr val="bg1"/>
                </a:solidFill>
                <a:ea typeface="Calibri"/>
                <a:cs typeface="+mj-cs"/>
              </a:rPr>
              <a:t> Imaging </a:t>
            </a:r>
            <a:r>
              <a:rPr lang="en-US" sz="3200" b="1" dirty="0" smtClean="0">
                <a:solidFill>
                  <a:schemeClr val="bg1"/>
                </a:solidFill>
                <a:ea typeface="Calibri"/>
                <a:cs typeface="+mj-cs"/>
              </a:rPr>
              <a:t>Plate  </a:t>
            </a:r>
            <a:r>
              <a:rPr lang="th-TH" sz="3200" b="1" dirty="0" smtClean="0">
                <a:solidFill>
                  <a:schemeClr val="bg1"/>
                </a:solidFill>
                <a:ea typeface="Calibri"/>
                <a:cs typeface="+mj-cs"/>
              </a:rPr>
              <a:t>(ต่อ)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5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</a:pPr>
            <a:r>
              <a:rPr lang="en-US" sz="3200" dirty="0">
                <a:ea typeface="Calibri"/>
                <a:cs typeface="Cordia New"/>
              </a:rPr>
              <a:t/>
            </a:r>
            <a:br>
              <a:rPr lang="en-US" sz="3200" dirty="0">
                <a:ea typeface="Calibri"/>
                <a:cs typeface="Cordia New"/>
              </a:rPr>
            </a:br>
            <a:endParaRPr lang="th-TH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47537041"/>
              </p:ext>
            </p:extLst>
          </p:nvPr>
        </p:nvGraphicFramePr>
        <p:xfrm>
          <a:off x="467544" y="2996952"/>
          <a:ext cx="8280916" cy="316835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338373"/>
                <a:gridCol w="699663"/>
                <a:gridCol w="1490324"/>
                <a:gridCol w="855047"/>
                <a:gridCol w="855047"/>
                <a:gridCol w="851614"/>
                <a:gridCol w="1095424"/>
                <a:gridCol w="1095424"/>
              </a:tblGrid>
              <a:tr h="50899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ordia New"/>
                        </a:rPr>
                        <a:t>หมายเลขคาสเซทและ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ordia New"/>
                        </a:rPr>
                        <a:t>แผ่นรับภาพ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ordia New"/>
                        </a:rPr>
                        <a:t>ขนาด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ordia New"/>
                        </a:rPr>
                        <a:t>วัน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ordia New"/>
                          <a:ea typeface="Calibri"/>
                          <a:cs typeface="Cordia New"/>
                        </a:rPr>
                        <a:t>/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ordia New"/>
                          <a:ea typeface="Calibri"/>
                          <a:cs typeface="Cordia New"/>
                        </a:rPr>
                        <a:t>เดือน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ordia New"/>
                          <a:ea typeface="Calibri"/>
                          <a:cs typeface="Cordia New"/>
                        </a:rPr>
                        <a:t> /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ordia New"/>
                          <a:ea typeface="Calibri"/>
                          <a:cs typeface="Cordia New"/>
                        </a:rPr>
                        <a:t>ปี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ordia New"/>
                        </a:rPr>
                        <a:t>คาสเซท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ordia New"/>
                        </a:rPr>
                        <a:t>แผ่นรับภาพ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ordia New"/>
                        </a:rPr>
                        <a:t>หมายเหตุ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1319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ordia New"/>
                          <a:ea typeface="Calibri"/>
                          <a:cs typeface="Cordia New"/>
                        </a:rPr>
                        <a:t>Pass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ordia New"/>
                          <a:ea typeface="Calibri"/>
                          <a:cs typeface="Cordia New"/>
                        </a:rPr>
                        <a:t>Artifact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ordia New"/>
                          <a:ea typeface="Calibri"/>
                          <a:cs typeface="Cordia New"/>
                        </a:rPr>
                        <a:t>Pass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ordia New"/>
                          <a:ea typeface="Calibri"/>
                          <a:cs typeface="Cordia New"/>
                        </a:rPr>
                        <a:t>Artifact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07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7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3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7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467544" y="1628801"/>
            <a:ext cx="3795390" cy="9000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20000"/>
              </a:spcBef>
            </a:pPr>
            <a:r>
              <a:rPr lang="th-TH" sz="3200" b="1" dirty="0">
                <a:solidFill>
                  <a:schemeClr val="bg1"/>
                </a:solidFill>
                <a:ea typeface="Calibri"/>
              </a:rPr>
              <a:t>ตัวอย่างตารางบันทึกข้อมูล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24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827584" y="1520787"/>
            <a:ext cx="7560840" cy="14041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7030A0"/>
                </a:solidFill>
                <a:ea typeface="Calibri"/>
              </a:rPr>
              <a:t>2. </a:t>
            </a:r>
            <a:r>
              <a:rPr lang="th-TH" sz="4000" b="1" dirty="0">
                <a:solidFill>
                  <a:srgbClr val="7030A0"/>
                </a:solidFill>
                <a:ea typeface="Calibri"/>
              </a:rPr>
              <a:t>การบันทึกจำนวนการใช้งานของแผ่นรับภาพ</a:t>
            </a:r>
            <a:endParaRPr lang="th-TH" sz="4000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0490" y="3341712"/>
            <a:ext cx="5429822" cy="325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412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ea typeface="Calibri"/>
                <a:cs typeface="Cordia New"/>
              </a:rPr>
              <a:t/>
            </a:r>
            <a:br>
              <a:rPr lang="en-US" sz="3200" dirty="0">
                <a:ea typeface="Calibri"/>
                <a:cs typeface="Cordia New"/>
              </a:rPr>
            </a:br>
            <a:endParaRPr lang="th-TH" dirty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83569" y="1196752"/>
            <a:ext cx="2664296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smtClean="0">
                <a:ea typeface="Calibri"/>
                <a:cs typeface="Cordia New"/>
              </a:rPr>
              <a:t>วัตถุประสงค์</a:t>
            </a:r>
            <a:endParaRPr lang="th-TH" dirty="0"/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683569" y="3861048"/>
            <a:ext cx="3096344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5000"/>
              </a:lnSpc>
              <a:spcBef>
                <a:spcPct val="20000"/>
              </a:spcBef>
            </a:pPr>
            <a:r>
              <a:rPr lang="th-TH" sz="3200" b="1" dirty="0">
                <a:solidFill>
                  <a:schemeClr val="bg1"/>
                </a:solidFill>
                <a:ea typeface="Calibri"/>
              </a:rPr>
              <a:t>เครื่องมือและอุปกรณ์</a:t>
            </a:r>
            <a:endParaRPr lang="en-US" sz="2000" dirty="0">
              <a:solidFill>
                <a:schemeClr val="bg1"/>
              </a:solidFill>
              <a:ea typeface="Calibri"/>
              <a:cs typeface="Cordia New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685664" y="2348880"/>
            <a:ext cx="7846776" cy="9361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5000"/>
              </a:lnSpc>
              <a:spcBef>
                <a:spcPct val="20000"/>
              </a:spcBef>
            </a:pPr>
            <a:r>
              <a:rPr lang="th-TH" sz="3200" b="1" dirty="0">
                <a:solidFill>
                  <a:srgbClr val="7030A0"/>
                </a:solidFill>
                <a:ea typeface="Calibri"/>
              </a:rPr>
              <a:t>เพื่อการบันทึกจำนวนการใช้งานของแผ่นรับภาพ ตามระยะเวลา</a:t>
            </a:r>
            <a:endParaRPr lang="en-US" sz="2000" b="1" dirty="0">
              <a:solidFill>
                <a:srgbClr val="7030A0"/>
              </a:solidFill>
              <a:ea typeface="Calibri"/>
              <a:cs typeface="Cordia New"/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683569" y="5085184"/>
            <a:ext cx="7848872" cy="12961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15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th-TH" sz="3200" b="1" dirty="0">
                <a:solidFill>
                  <a:srgbClr val="7030A0"/>
                </a:solidFill>
                <a:ea typeface="Calibri"/>
              </a:rPr>
              <a:t>คอมพิวเตอร์พร้อมโปรแกรมคำนวณการใช้แผ่นรับภาพ</a:t>
            </a:r>
            <a:r>
              <a:rPr lang="en-US" sz="32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(Calculating IP frequency)</a:t>
            </a:r>
            <a:endParaRPr lang="en-US" sz="2000" b="1" dirty="0">
              <a:solidFill>
                <a:srgbClr val="7030A0"/>
              </a:solidFill>
              <a:ea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446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2104256"/>
            <a:ext cx="8229600" cy="154076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514350" indent="-514350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th-TH" b="1" dirty="0" smtClean="0">
                <a:solidFill>
                  <a:srgbClr val="7030A0"/>
                </a:solidFill>
                <a:latin typeface="Cordia New"/>
                <a:ea typeface="Calibri"/>
              </a:rPr>
              <a:t>เข้า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Calibri"/>
              </a:rPr>
              <a:t>โปรแกรมคำนวณการใช้แผ่นรับภาพ (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Calculating IP </a:t>
            </a:r>
            <a:r>
              <a:rPr lang="en-US" b="1" dirty="0" smtClean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frequency)</a:t>
            </a:r>
            <a:endParaRPr lang="en-US" sz="2000" b="1" dirty="0" smtClean="0">
              <a:solidFill>
                <a:srgbClr val="7030A0"/>
              </a:solidFill>
              <a:ea typeface="Calibri"/>
              <a:cs typeface="Cordia New"/>
            </a:endParaRP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th-TH" b="1" dirty="0" smtClean="0">
                <a:solidFill>
                  <a:srgbClr val="7030A0"/>
                </a:solidFill>
                <a:latin typeface="Cordia New"/>
                <a:ea typeface="Calibri"/>
              </a:rPr>
              <a:t>บันทึก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Calibri"/>
              </a:rPr>
              <a:t>จำนวนการใช้งานแผ่นรับภาพแต่ละแผ่น</a:t>
            </a:r>
            <a:endParaRPr lang="en-US" sz="20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endParaRPr lang="th-TH" b="1" dirty="0">
              <a:solidFill>
                <a:srgbClr val="7030A0"/>
              </a:solidFill>
            </a:endParaRPr>
          </a:p>
        </p:txBody>
      </p:sp>
      <p:pic>
        <p:nvPicPr>
          <p:cNvPr id="4" name="Picture 4"/>
          <p:cNvPicPr/>
          <p:nvPr/>
        </p:nvPicPr>
        <p:blipFill>
          <a:blip r:embed="rId2" cstate="print"/>
          <a:srcRect t="12975" b="33110"/>
          <a:stretch>
            <a:fillRect/>
          </a:stretch>
        </p:blipFill>
        <p:spPr bwMode="auto">
          <a:xfrm>
            <a:off x="2009249" y="3933056"/>
            <a:ext cx="504056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395536" y="1052736"/>
            <a:ext cx="2257806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3600" b="1" dirty="0">
                <a:solidFill>
                  <a:schemeClr val="bg1"/>
                </a:solidFill>
                <a:ea typeface="Calibri"/>
              </a:rPr>
              <a:t>วิธีดำเนินการ</a:t>
            </a:r>
            <a:endParaRPr lang="th-TH" sz="2400" dirty="0">
              <a:solidFill>
                <a:schemeClr val="bg1"/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57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89012" y="1571612"/>
            <a:ext cx="210025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วิสัยทัศน์กลุ่มงาน</a:t>
            </a:r>
            <a:endParaRPr lang="th-TH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1072" y="4214818"/>
            <a:ext cx="210185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b="1" dirty="0" err="1" smtClean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พันธ</a:t>
            </a:r>
            <a:r>
              <a:rPr lang="th-TH" b="1" dirty="0" smtClean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กิจ/เป้าหมาย</a:t>
            </a:r>
            <a:endParaRPr lang="th-TH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gray">
          <a:xfrm>
            <a:off x="857225" y="2571744"/>
            <a:ext cx="7429552" cy="1055608"/>
          </a:xfrm>
          <a:prstGeom prst="roundRect">
            <a:avLst/>
          </a:prstGeom>
          <a:solidFill>
            <a:srgbClr val="FFCCFF"/>
          </a:solidFill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rgbClr val="7030A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บริการตรวจทางรังสีวินิจฉัย เพื่อการวินิจฉัยโรค อย่างถูกต้อง รวดเร็ว ปลอดภัย ผู้รับบริการพึงพอใจ และมีคุณภาพตามมาตรฐานวิชาชีพ</a:t>
            </a:r>
            <a:r>
              <a:rPr lang="en-US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gray">
          <a:xfrm>
            <a:off x="857225" y="5214950"/>
            <a:ext cx="7429552" cy="578882"/>
          </a:xfrm>
          <a:prstGeom prst="round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ให้บริการการถ่ายภาพรังสี ที่ถูกต้อง ปลอดภัย ได้คุณภาพตามหลักวิชาการ</a:t>
            </a:r>
            <a:endParaRPr lang="th-TH" b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633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11560" y="2492896"/>
            <a:ext cx="8229600" cy="13247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lvl="0" indent="0">
              <a:lnSpc>
                <a:spcPct val="115000"/>
              </a:lnSpc>
              <a:buSzPts val="1600"/>
              <a:buNone/>
            </a:pPr>
            <a:r>
              <a:rPr lang="en-US" b="1" dirty="0" smtClean="0">
                <a:solidFill>
                  <a:srgbClr val="7030A0"/>
                </a:solidFill>
                <a:ea typeface="Calibri"/>
              </a:rPr>
              <a:t>1. </a:t>
            </a:r>
            <a:r>
              <a:rPr lang="th-TH" b="1" dirty="0" smtClean="0">
                <a:solidFill>
                  <a:srgbClr val="7030A0"/>
                </a:solidFill>
                <a:ea typeface="Calibri"/>
              </a:rPr>
              <a:t>เปิด </a:t>
            </a:r>
            <a:r>
              <a:rPr lang="en-US" b="1" dirty="0" smtClean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CR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C</a:t>
            </a:r>
            <a:r>
              <a:rPr lang="en-US" b="1" dirty="0" smtClean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onsole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Calibri"/>
              </a:rPr>
              <a:t>ที่ต้องการตรวจสอบ จากนั้นให้คลิกที่ปุ่ม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FCR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Calibri"/>
              </a:rPr>
              <a:t>ซึ่งอยู่ขวามือด้านบนจากนั้นคลิกที่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User utility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Calibri"/>
              </a:rPr>
              <a:t>ดัง</a:t>
            </a:r>
            <a:r>
              <a:rPr lang="th-TH" b="1" dirty="0" smtClean="0">
                <a:solidFill>
                  <a:srgbClr val="7030A0"/>
                </a:solidFill>
                <a:latin typeface="Cordia New"/>
                <a:ea typeface="Calibri"/>
              </a:rPr>
              <a:t>รูป</a:t>
            </a:r>
            <a:endParaRPr lang="en-US" sz="2000" b="1" dirty="0">
              <a:solidFill>
                <a:srgbClr val="7030A0"/>
              </a:solidFill>
              <a:ea typeface="Calibri"/>
              <a:cs typeface="Cordia New"/>
            </a:endParaRPr>
          </a:p>
        </p:txBody>
      </p:sp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19"/>
          <p:cNvPicPr/>
          <p:nvPr/>
        </p:nvPicPr>
        <p:blipFill>
          <a:blip r:embed="rId2"/>
          <a:stretch>
            <a:fillRect/>
          </a:stretch>
        </p:blipFill>
        <p:spPr>
          <a:xfrm>
            <a:off x="2699792" y="4149080"/>
            <a:ext cx="3695700" cy="234315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587203" y="1428090"/>
            <a:ext cx="3960440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3200" b="1" dirty="0">
                <a:solidFill>
                  <a:schemeClr val="bg1"/>
                </a:solidFill>
                <a:ea typeface="Calibri"/>
              </a:rPr>
              <a:t>ขั้นตอนการใช้โปรแกรม</a:t>
            </a:r>
            <a:endParaRPr lang="en-US" sz="2000" dirty="0">
              <a:solidFill>
                <a:schemeClr val="bg1"/>
              </a:solidFill>
              <a:ea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13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79713" y="1628800"/>
            <a:ext cx="5472608" cy="7920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lvl="0" indent="0" algn="ctr">
              <a:lnSpc>
                <a:spcPct val="115000"/>
              </a:lnSpc>
              <a:buSzPts val="1600"/>
              <a:buNone/>
            </a:pPr>
            <a:r>
              <a:rPr lang="th-TH" b="1" dirty="0">
                <a:solidFill>
                  <a:srgbClr val="7030A0"/>
                </a:solidFill>
                <a:ea typeface="Calibri"/>
              </a:rPr>
              <a:t>แล้วยืนยันกดปุ่ม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OK  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Calibri"/>
              </a:rPr>
              <a:t>ดัง</a:t>
            </a:r>
            <a:r>
              <a:rPr lang="th-TH" b="1" dirty="0" smtClean="0">
                <a:solidFill>
                  <a:srgbClr val="7030A0"/>
                </a:solidFill>
                <a:latin typeface="Cordia New"/>
                <a:ea typeface="Calibri"/>
              </a:rPr>
              <a:t>รูป</a:t>
            </a:r>
            <a:endParaRPr lang="en-US" sz="20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pPr algn="ctr"/>
            <a:endParaRPr lang="th-TH" b="1" dirty="0">
              <a:solidFill>
                <a:srgbClr val="7030A0"/>
              </a:solidFill>
            </a:endParaRPr>
          </a:p>
        </p:txBody>
      </p:sp>
      <p:pic>
        <p:nvPicPr>
          <p:cNvPr id="4" name="Picture 20"/>
          <p:cNvPicPr/>
          <p:nvPr/>
        </p:nvPicPr>
        <p:blipFill>
          <a:blip r:embed="rId2"/>
          <a:stretch>
            <a:fillRect/>
          </a:stretch>
        </p:blipFill>
        <p:spPr>
          <a:xfrm>
            <a:off x="1979713" y="2708920"/>
            <a:ext cx="54726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53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199" y="1600201"/>
            <a:ext cx="4629309" cy="8926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lvl="0" indent="0" algn="ctr">
              <a:lnSpc>
                <a:spcPct val="115000"/>
              </a:lnSpc>
              <a:buSzPts val="1600"/>
              <a:buNone/>
            </a:pPr>
            <a:r>
              <a:rPr lang="th-TH" b="1" dirty="0">
                <a:solidFill>
                  <a:srgbClr val="7030A0"/>
                </a:solidFill>
                <a:ea typeface="Calibri"/>
              </a:rPr>
              <a:t>ระบบจะทำการถามรหัสผ่าน</a:t>
            </a:r>
            <a:endParaRPr lang="en-US" sz="20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pPr algn="ctr"/>
            <a:endParaRPr lang="th-TH" b="1" dirty="0">
              <a:solidFill>
                <a:srgbClr val="7030A0"/>
              </a:solidFill>
            </a:endParaRPr>
          </a:p>
        </p:txBody>
      </p:sp>
      <p:pic>
        <p:nvPicPr>
          <p:cNvPr id="4" name="Pictur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971601" y="2621633"/>
            <a:ext cx="3384376" cy="1815481"/>
          </a:xfrm>
          <a:prstGeom prst="rect">
            <a:avLst/>
          </a:prstGeom>
        </p:spPr>
      </p:pic>
      <p:pic>
        <p:nvPicPr>
          <p:cNvPr id="5" name="Picture 22"/>
          <p:cNvPicPr/>
          <p:nvPr/>
        </p:nvPicPr>
        <p:blipFill>
          <a:blip r:embed="rId3"/>
          <a:stretch>
            <a:fillRect/>
          </a:stretch>
        </p:blipFill>
        <p:spPr>
          <a:xfrm>
            <a:off x="5364089" y="2621632"/>
            <a:ext cx="3168352" cy="37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44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69369" y="1484784"/>
            <a:ext cx="5050904" cy="93610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buSzPts val="1600"/>
              <a:buNone/>
            </a:pPr>
            <a:r>
              <a:rPr lang="th-TH" sz="3600" b="1" dirty="0">
                <a:solidFill>
                  <a:srgbClr val="7030A0"/>
                </a:solidFill>
                <a:ea typeface="Calibri"/>
              </a:rPr>
              <a:t>กดปุ่ม </a:t>
            </a:r>
            <a:r>
              <a:rPr lang="en-US" sz="3600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“calculating IP use frequency</a:t>
            </a:r>
            <a:endParaRPr lang="en-US" sz="24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pPr algn="ctr"/>
            <a:endParaRPr lang="th-TH" sz="3600" b="1" dirty="0">
              <a:solidFill>
                <a:srgbClr val="7030A0"/>
              </a:solidFill>
            </a:endParaRPr>
          </a:p>
        </p:txBody>
      </p:sp>
      <p:pic>
        <p:nvPicPr>
          <p:cNvPr id="4" name="Picture 22"/>
          <p:cNvPicPr/>
          <p:nvPr/>
        </p:nvPicPr>
        <p:blipFill>
          <a:blip r:embed="rId2"/>
          <a:stretch>
            <a:fillRect/>
          </a:stretch>
        </p:blipFill>
        <p:spPr>
          <a:xfrm>
            <a:off x="3200004" y="2636914"/>
            <a:ext cx="2884165" cy="369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017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687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lvl="0" indent="0">
              <a:lnSpc>
                <a:spcPct val="115000"/>
              </a:lnSpc>
              <a:buSzPts val="1600"/>
              <a:buNone/>
            </a:pPr>
            <a:r>
              <a:rPr lang="th-TH" b="1" dirty="0">
                <a:solidFill>
                  <a:srgbClr val="7030A0"/>
                </a:solidFill>
                <a:ea typeface="Calibri"/>
              </a:rPr>
              <a:t>ระบบจะแสดงรายการของแผ่นรับภาพ (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Image plate)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Calibri"/>
              </a:rPr>
              <a:t>โดยจะแสดงข้อมูลหมายเลข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Calibri"/>
                <a:cs typeface="Cordia New"/>
              </a:rPr>
              <a:t>Imaging plate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Calibri"/>
              </a:rPr>
              <a:t>วันที่เริ่มใช้งาน วันล่าสุดที่ใช้งานและจำนวนครั้งการใช้</a:t>
            </a:r>
            <a:r>
              <a:rPr lang="th-TH" b="1" dirty="0" smtClean="0">
                <a:solidFill>
                  <a:srgbClr val="7030A0"/>
                </a:solidFill>
                <a:latin typeface="Cordia New"/>
                <a:ea typeface="Calibri"/>
              </a:rPr>
              <a:t>งาน</a:t>
            </a:r>
          </a:p>
          <a:p>
            <a:pPr marL="0" lvl="0" indent="0">
              <a:lnSpc>
                <a:spcPct val="115000"/>
              </a:lnSpc>
              <a:buSzPts val="1600"/>
              <a:buNone/>
            </a:pPr>
            <a:endParaRPr lang="th-TH" b="1" dirty="0" smtClean="0">
              <a:solidFill>
                <a:srgbClr val="7030A0"/>
              </a:solidFill>
              <a:ea typeface="Calibri"/>
            </a:endParaRPr>
          </a:p>
          <a:p>
            <a:pPr marL="0" lvl="0" indent="0">
              <a:lnSpc>
                <a:spcPct val="115000"/>
              </a:lnSpc>
              <a:buSzPts val="1600"/>
              <a:buNone/>
            </a:pPr>
            <a:endParaRPr lang="th-TH" b="1" dirty="0">
              <a:solidFill>
                <a:srgbClr val="7030A0"/>
              </a:solidFill>
              <a:ea typeface="Calibri"/>
            </a:endParaRPr>
          </a:p>
          <a:p>
            <a:pPr marL="0" lvl="0" indent="0">
              <a:lnSpc>
                <a:spcPct val="115000"/>
              </a:lnSpc>
              <a:buSzPts val="1600"/>
              <a:buNone/>
            </a:pPr>
            <a:endParaRPr lang="th-TH" b="1" dirty="0" smtClean="0">
              <a:solidFill>
                <a:srgbClr val="7030A0"/>
              </a:solidFill>
              <a:ea typeface="Calibri"/>
            </a:endParaRPr>
          </a:p>
          <a:p>
            <a:pPr marL="0" lvl="0" indent="0">
              <a:lnSpc>
                <a:spcPct val="115000"/>
              </a:lnSpc>
              <a:buSzPts val="1600"/>
              <a:buNone/>
            </a:pPr>
            <a:endParaRPr lang="th-TH" b="1" dirty="0">
              <a:solidFill>
                <a:srgbClr val="7030A0"/>
              </a:solidFill>
              <a:ea typeface="Calibri"/>
            </a:endParaRPr>
          </a:p>
          <a:p>
            <a:endParaRPr lang="th-TH" b="1" dirty="0">
              <a:solidFill>
                <a:srgbClr val="7030A0"/>
              </a:solidFill>
            </a:endParaRPr>
          </a:p>
        </p:txBody>
      </p:sp>
      <p:pic>
        <p:nvPicPr>
          <p:cNvPr id="4" name="Picture 1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3356993"/>
            <a:ext cx="5544616" cy="319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5781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265798"/>
              </p:ext>
            </p:extLst>
          </p:nvPr>
        </p:nvGraphicFramePr>
        <p:xfrm>
          <a:off x="323529" y="2852936"/>
          <a:ext cx="8424935" cy="3096344"/>
        </p:xfrm>
        <a:graphic>
          <a:graphicData uri="http://schemas.openxmlformats.org/drawingml/2006/table">
            <a:tbl>
              <a:tblPr firstRow="1" firstCol="1" bandRow="1"/>
              <a:tblGrid>
                <a:gridCol w="1425323"/>
                <a:gridCol w="1134777"/>
                <a:gridCol w="1424409"/>
                <a:gridCol w="1587041"/>
                <a:gridCol w="1687545"/>
                <a:gridCol w="1165840"/>
              </a:tblGrid>
              <a:tr h="1152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Cassette and Image plate ID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Size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Calibri"/>
                          <a:ea typeface="Calibri"/>
                          <a:cs typeface="Cordia New"/>
                        </a:rPr>
                        <a:t>วันที่เริ่มใช้งาน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Calibri"/>
                          <a:ea typeface="Calibri"/>
                          <a:cs typeface="Cordia New"/>
                        </a:rPr>
                        <a:t>วันที่นับ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Calibri"/>
                          <a:ea typeface="Calibri"/>
                          <a:cs typeface="Cordia New"/>
                        </a:rPr>
                        <a:t>จำนวนครั้ง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Calibri"/>
                          <a:ea typeface="Calibri"/>
                          <a:cs typeface="Cordia New"/>
                        </a:rPr>
                        <a:t>จำนวนของ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Calibri"/>
                          <a:ea typeface="Calibri"/>
                          <a:cs typeface="Cordia New"/>
                        </a:rPr>
                        <a:t>การใช้งาน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Calibri"/>
                          <a:ea typeface="Calibri"/>
                          <a:cs typeface="Cordia New"/>
                        </a:rPr>
                        <a:t>หมายเหตุ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A41893111C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14x17 </a:t>
                      </a:r>
                      <a:r>
                        <a:rPr lang="th-TH" sz="20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นิ้ว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21</a:t>
                      </a:r>
                      <a:r>
                        <a:rPr lang="th-TH" sz="20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/</a:t>
                      </a:r>
                      <a:r>
                        <a:rPr lang="en-US" sz="20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10</a:t>
                      </a:r>
                      <a:r>
                        <a:rPr lang="th-TH" sz="20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/</a:t>
                      </a:r>
                      <a:r>
                        <a:rPr lang="en-US" sz="20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2009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07/08/2014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1,985</a:t>
                      </a:r>
                      <a:r>
                        <a:rPr lang="th-TH" sz="20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 ครั้ง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ordia New"/>
                          <a:ea typeface="Calibri"/>
                          <a:cs typeface="Cordia New"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755577" y="1304767"/>
            <a:ext cx="7488832" cy="9000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>
              <a:lnSpc>
                <a:spcPct val="115000"/>
              </a:lnSpc>
              <a:spcBef>
                <a:spcPct val="20000"/>
              </a:spcBef>
            </a:pPr>
            <a:r>
              <a:rPr lang="th-TH" sz="3600" b="1" dirty="0">
                <a:solidFill>
                  <a:schemeClr val="bg1"/>
                </a:solidFill>
                <a:ea typeface="Calibri"/>
              </a:rPr>
              <a:t>แบบบันทึกจำนวนครั้งของการใช้งาน </a:t>
            </a:r>
            <a:r>
              <a:rPr lang="en-US" sz="3600" b="1" dirty="0">
                <a:solidFill>
                  <a:schemeClr val="bg1"/>
                </a:solidFill>
                <a:latin typeface="Cordia New"/>
                <a:ea typeface="Calibri"/>
                <a:cs typeface="Cordia New"/>
              </a:rPr>
              <a:t>Imaging plate</a:t>
            </a:r>
            <a:endParaRPr lang="en-US" sz="2400" dirty="0">
              <a:solidFill>
                <a:schemeClr val="bg1"/>
              </a:solidFill>
              <a:ea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9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algn="ctr">
              <a:lnSpc>
                <a:spcPct val="115000"/>
              </a:lnSpc>
              <a:buNone/>
            </a:pPr>
            <a:endParaRPr lang="en-US" sz="4000" b="1" dirty="0">
              <a:solidFill>
                <a:srgbClr val="7030A0"/>
              </a:solidFill>
              <a:latin typeface="Cordia New"/>
              <a:ea typeface="Times New Roman"/>
              <a:cs typeface="Cordia New"/>
            </a:endParaRPr>
          </a:p>
          <a:p>
            <a:endParaRPr lang="th-TH" dirty="0"/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2483768" y="1844824"/>
            <a:ext cx="4104456" cy="122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>
              <a:lnSpc>
                <a:spcPct val="115000"/>
              </a:lnSpc>
              <a:buNone/>
            </a:pPr>
            <a:r>
              <a:rPr lang="en-US" sz="5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3.  Dark Noise</a:t>
            </a:r>
            <a:endParaRPr lang="en-US" sz="4000" dirty="0">
              <a:solidFill>
                <a:srgbClr val="7030A0"/>
              </a:solidFill>
              <a:ea typeface="Times New Roman"/>
              <a:cs typeface="Cordia New"/>
            </a:endParaRPr>
          </a:p>
        </p:txBody>
      </p:sp>
      <p:pic>
        <p:nvPicPr>
          <p:cNvPr id="6" name="Picture 2" descr="C:\Users\KD\AppData\Local\Temp\SNAGHTML299dd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94108" y="3541183"/>
            <a:ext cx="2252345" cy="297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8779" y="3412685"/>
            <a:ext cx="2171840" cy="29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9819"/>
            <a:ext cx="230505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84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45300" y="5157192"/>
            <a:ext cx="8131156" cy="12961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th-TH" b="1" dirty="0" smtClean="0">
                <a:solidFill>
                  <a:srgbClr val="7030A0"/>
                </a:solidFill>
                <a:ea typeface="Times New Roman"/>
              </a:rPr>
              <a:t>1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</a:rPr>
              <a:t>. CR reader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ยี่ห้อ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</a:rPr>
              <a:t>Fuji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รุ่น </a:t>
            </a:r>
            <a:r>
              <a:rPr lang="en-US" b="1" dirty="0" err="1" smtClean="0">
                <a:solidFill>
                  <a:srgbClr val="7030A0"/>
                </a:solidFill>
                <a:latin typeface="Cordia New"/>
                <a:ea typeface="Times New Roman"/>
              </a:rPr>
              <a:t>Capsula</a:t>
            </a: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</a:rPr>
              <a:t> XLII</a:t>
            </a:r>
            <a:endParaRPr lang="en-US" sz="1800" b="1" dirty="0">
              <a:solidFill>
                <a:srgbClr val="7030A0"/>
              </a:solidFill>
              <a:ea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</a:rPr>
              <a:t>2. Imaging Plate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 ยี่ห้อ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</a:rPr>
              <a:t>Fuji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 ขนาด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</a:rPr>
              <a:t>14 x 17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นิ้ว </a:t>
            </a:r>
            <a:endParaRPr lang="en-US" sz="1800" b="1" dirty="0">
              <a:solidFill>
                <a:srgbClr val="7030A0"/>
              </a:solidFill>
              <a:ea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7" y="213285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539553" y="1216292"/>
            <a:ext cx="2664296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smtClean="0">
                <a:ea typeface="Calibri"/>
                <a:cs typeface="Cordia New"/>
              </a:rPr>
              <a:t>วัตถุประสงค์</a:t>
            </a:r>
            <a:endParaRPr lang="th-TH" dirty="0"/>
          </a:p>
        </p:txBody>
      </p:sp>
      <p:sp>
        <p:nvSpPr>
          <p:cNvPr id="9" name="ตัวแทนเนื้อหา 2"/>
          <p:cNvSpPr txBox="1">
            <a:spLocks/>
          </p:cNvSpPr>
          <p:nvPr/>
        </p:nvSpPr>
        <p:spPr>
          <a:xfrm>
            <a:off x="545299" y="2268758"/>
            <a:ext cx="8131157" cy="13762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0">
              <a:lnSpc>
                <a:spcPct val="115000"/>
              </a:lnSpc>
              <a:buNone/>
            </a:pPr>
            <a:r>
              <a:rPr lang="th-TH" sz="3000" b="1" dirty="0">
                <a:solidFill>
                  <a:srgbClr val="7030A0"/>
                </a:solidFill>
                <a:ea typeface="Times New Roman"/>
              </a:rPr>
              <a:t>เพื่อประเมินระดับของสัญญาณรบกวนแฝงในระบบและทดสอบกำลังของลำแสงเลเซอร์ของเครื่องอ่านโดยทางอ้อม</a:t>
            </a:r>
            <a:endParaRPr lang="en-US" sz="1900" b="1" dirty="0">
              <a:solidFill>
                <a:srgbClr val="7030A0"/>
              </a:solidFill>
              <a:ea typeface="Times New Roman"/>
            </a:endParaRPr>
          </a:p>
        </p:txBody>
      </p:sp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539553" y="3933056"/>
            <a:ext cx="2664296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4000" b="1" spc="5" dirty="0">
                <a:solidFill>
                  <a:schemeClr val="bg1"/>
                </a:solidFill>
                <a:ea typeface="Times New Roman"/>
              </a:rPr>
              <a:t>เครื่องมือ</a:t>
            </a:r>
            <a:endParaRPr lang="en-US" sz="28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39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</a:pPr>
            <a:r>
              <a:rPr lang="th-TH" sz="3000" b="1" dirty="0">
                <a:solidFill>
                  <a:srgbClr val="7030A0"/>
                </a:solidFill>
                <a:ea typeface="Times New Roman"/>
                <a:cs typeface="Cordia New"/>
              </a:rPr>
              <a:t>วิธีการทดลอง</a:t>
            </a:r>
            <a:r>
              <a:rPr lang="en-US" sz="1900" b="1" dirty="0">
                <a:solidFill>
                  <a:srgbClr val="7030A0"/>
                </a:solidFill>
                <a:ea typeface="Times New Roman"/>
                <a:cs typeface="Cordia New"/>
              </a:rPr>
              <a:t/>
            </a:r>
            <a:br>
              <a:rPr lang="en-US" sz="1900" b="1" dirty="0">
                <a:solidFill>
                  <a:srgbClr val="7030A0"/>
                </a:solidFill>
                <a:ea typeface="Times New Roman"/>
                <a:cs typeface="Cordia New"/>
              </a:rPr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7505" y="2492896"/>
            <a:ext cx="8928992" cy="34563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0" algn="thaiDist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.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 นำ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Image plate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ที่ยังไม่ได้ฉายรังสีมาอ่านภาพ โดย</a:t>
            </a:r>
            <a:r>
              <a:rPr lang="th-TH" sz="2800" b="1" spc="5" dirty="0">
                <a:solidFill>
                  <a:srgbClr val="7030A0"/>
                </a:solidFill>
                <a:latin typeface="Cordia New"/>
                <a:ea typeface="Times New Roman"/>
              </a:rPr>
              <a:t>ตั้งค่า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protocol</a:t>
            </a:r>
            <a:r>
              <a:rPr lang="th-TH" sz="2800" b="1" spc="5" dirty="0">
                <a:solidFill>
                  <a:srgbClr val="7030A0"/>
                </a:solidFill>
                <a:latin typeface="Cordia New"/>
                <a:ea typeface="Times New Roman"/>
              </a:rPr>
              <a:t> </a:t>
            </a:r>
            <a:r>
              <a:rPr lang="en-US" sz="2800" b="1" spc="5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CR readout mode Sensitivity :  </a:t>
            </a:r>
            <a:r>
              <a:rPr lang="en-US" sz="2800" b="1" spc="5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Fixed</a:t>
            </a:r>
            <a:r>
              <a:rPr lang="en-US" sz="2800" b="1" spc="5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, S = 10000, L = 1 </a:t>
            </a:r>
            <a:r>
              <a:rPr lang="th-TH" sz="2800" b="1" dirty="0">
                <a:solidFill>
                  <a:srgbClr val="7030A0"/>
                </a:solidFill>
                <a:ea typeface="Times New Roman"/>
              </a:rPr>
              <a:t>แล้วบันทึก</a:t>
            </a:r>
            <a:r>
              <a:rPr lang="th-TH" sz="2800" b="1" spc="5" dirty="0" smtClean="0">
                <a:solidFill>
                  <a:srgbClr val="7030A0"/>
                </a:solidFill>
                <a:ea typeface="Times New Roman"/>
              </a:rPr>
              <a:t>ผล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2.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ตรวจสอบภาพด้วยสายตา ดูความสม่ำเสมอหรือสิ่งแปลกปลอมที่พบ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หรือไม่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4.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นำภาพที่ได้</a:t>
            </a:r>
            <a:r>
              <a:rPr lang="th-TH" sz="2800" b="1" dirty="0">
                <a:solidFill>
                  <a:srgbClr val="7030A0"/>
                </a:solidFill>
                <a:ea typeface="Times New Roman"/>
              </a:rPr>
              <a:t>ไปหาค่า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PV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 และ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PVSD</a:t>
            </a:r>
            <a:r>
              <a:rPr lang="th-TH" sz="2800" b="1" dirty="0">
                <a:solidFill>
                  <a:srgbClr val="7030A0"/>
                </a:solidFill>
                <a:ea typeface="Times New Roman"/>
              </a:rPr>
              <a:t> โดยให้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ROI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มากกว่า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80 %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ของพื้นที่</a:t>
            </a:r>
            <a:r>
              <a:rPr lang="th-TH" sz="2800" b="1" dirty="0">
                <a:solidFill>
                  <a:srgbClr val="7030A0"/>
                </a:solidFill>
                <a:ea typeface="Times New Roman"/>
              </a:rPr>
              <a:t>ปรับภาพ โดย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window width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  </a:t>
            </a:r>
            <a:r>
              <a:rPr lang="th-TH" sz="2800" b="1" dirty="0" smtClean="0">
                <a:solidFill>
                  <a:srgbClr val="7030A0"/>
                </a:solidFill>
                <a:ea typeface="Times New Roman"/>
              </a:rPr>
              <a:t>แคบๆ 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endParaRPr lang="th-TH" dirty="0"/>
          </a:p>
        </p:txBody>
      </p:sp>
      <p:sp>
        <p:nvSpPr>
          <p:cNvPr id="6" name="สี่เหลี่ยมมุมมน 13"/>
          <p:cNvSpPr/>
          <p:nvPr/>
        </p:nvSpPr>
        <p:spPr>
          <a:xfrm>
            <a:off x="107504" y="1419046"/>
            <a:ext cx="2016224" cy="7858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3200" b="1" dirty="0">
                <a:solidFill>
                  <a:schemeClr val="bg1"/>
                </a:solidFill>
                <a:ea typeface="Times New Roman"/>
              </a:rPr>
              <a:t>วิธีการทดลอง</a:t>
            </a:r>
            <a:endParaRPr lang="en-US" sz="2000" b="1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59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สี่เหลี่ยมมุมมน 13"/>
          <p:cNvSpPr/>
          <p:nvPr/>
        </p:nvSpPr>
        <p:spPr>
          <a:xfrm>
            <a:off x="395536" y="1628800"/>
            <a:ext cx="2016224" cy="7858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ct val="20000"/>
              </a:spcBef>
            </a:pPr>
            <a:r>
              <a:rPr lang="th-TH" sz="3200" b="1" dirty="0">
                <a:solidFill>
                  <a:schemeClr val="bg1"/>
                </a:solidFill>
                <a:ea typeface="Times New Roman"/>
              </a:rPr>
              <a:t>การแปรผล</a:t>
            </a:r>
          </a:p>
        </p:txBody>
      </p:sp>
      <p:sp>
        <p:nvSpPr>
          <p:cNvPr id="5" name="สี่เหลี่ยมมุมมน 13"/>
          <p:cNvSpPr/>
          <p:nvPr/>
        </p:nvSpPr>
        <p:spPr>
          <a:xfrm>
            <a:off x="395063" y="2571174"/>
            <a:ext cx="7624464" cy="78581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ct val="20000"/>
              </a:spcBef>
            </a:pPr>
            <a:r>
              <a:rPr lang="th-TH" sz="4000" b="1" dirty="0" smtClean="0">
                <a:solidFill>
                  <a:schemeClr val="bg1"/>
                </a:solidFill>
                <a:latin typeface="Cordia New"/>
                <a:ea typeface="Times New Roman"/>
              </a:rPr>
              <a:t>ภาพ</a:t>
            </a:r>
            <a:r>
              <a:rPr lang="th-TH" sz="4000" b="1" dirty="0">
                <a:solidFill>
                  <a:schemeClr val="bg1"/>
                </a:solidFill>
                <a:latin typeface="Cordia New"/>
                <a:ea typeface="Times New Roman"/>
              </a:rPr>
              <a:t>ที่ได้จะต้องสม่ำเสมอไม่มีสิ่งแปลกปลอม  </a:t>
            </a:r>
            <a:endParaRPr lang="en-US" b="1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10"/>
            <a:ext cx="2664296" cy="314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817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17528"/>
            <a:ext cx="9180512" cy="574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067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2060848"/>
            <a:ext cx="8640960" cy="9361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ea typeface="Times New Roman"/>
                <a:cs typeface="Cordia New"/>
              </a:rPr>
              <a:t/>
            </a:r>
            <a:br>
              <a:rPr lang="en-US" sz="3200" dirty="0">
                <a:ea typeface="Times New Roman"/>
                <a:cs typeface="Cordia New"/>
              </a:rPr>
            </a:br>
            <a:r>
              <a:rPr lang="th-TH" sz="3100" b="1" dirty="0">
                <a:ea typeface="Times New Roman"/>
                <a:cs typeface="Cordia New"/>
              </a:rPr>
              <a:t>ตารางการวัดสัญญาณรบกวนในแผ่น </a:t>
            </a:r>
            <a:r>
              <a:rPr lang="en-US" sz="3100" b="1" dirty="0">
                <a:latin typeface="Cordia New"/>
                <a:ea typeface="Times New Roman"/>
                <a:cs typeface="Cordia New"/>
              </a:rPr>
              <a:t>Imaging Plate (Imaging Plate Dark Noise)</a:t>
            </a:r>
            <a:r>
              <a:rPr lang="en-US" sz="2200" b="1" dirty="0">
                <a:ea typeface="Times New Roman"/>
                <a:cs typeface="Cordia New"/>
              </a:rPr>
              <a:t/>
            </a:r>
            <a:br>
              <a:rPr lang="en-US" sz="2200" b="1" dirty="0">
                <a:ea typeface="Times New Roman"/>
                <a:cs typeface="Cordia New"/>
              </a:rPr>
            </a:br>
            <a:endParaRPr lang="th-TH" sz="3100" b="1" dirty="0"/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68898480"/>
              </p:ext>
            </p:extLst>
          </p:nvPr>
        </p:nvGraphicFramePr>
        <p:xfrm>
          <a:off x="251522" y="3501010"/>
          <a:ext cx="8712967" cy="2911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323"/>
                <a:gridCol w="2886323"/>
                <a:gridCol w="2940321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Calibri"/>
                          <a:ea typeface="Times New Roman"/>
                          <a:cs typeface="Cordia New"/>
                        </a:rPr>
                        <a:t>รายการ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Calibri"/>
                          <a:ea typeface="Times New Roman"/>
                          <a:cs typeface="Cordia New"/>
                        </a:rPr>
                        <a:t>ค่ามาตรฐาน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Calibri"/>
                          <a:ea typeface="Times New Roman"/>
                          <a:cs typeface="Cordia New"/>
                        </a:rPr>
                        <a:t>ผล</a:t>
                      </a:r>
                      <a:r>
                        <a:rPr lang="th-TH" sz="2400" b="1" dirty="0" smtClean="0">
                          <a:effectLst/>
                          <a:latin typeface="Calibri"/>
                          <a:ea typeface="Times New Roman"/>
                          <a:cs typeface="Cordia New"/>
                        </a:rPr>
                        <a:t>การทดสอบ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/>
                </a:tc>
              </a:tr>
              <a:tr h="6349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/>
                          <a:ea typeface="Times New Roman"/>
                          <a:cs typeface="Cordia New"/>
                        </a:rPr>
                        <a:t>ตรวจสอบด้วยสายตา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/>
                          <a:ea typeface="Times New Roman"/>
                          <a:cs typeface="Cordia New"/>
                        </a:rPr>
                        <a:t>แผ่นเรียบสม่ำเสมอทั้งแผ่น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/>
                          <a:ea typeface="Times New Roman"/>
                          <a:cs typeface="Cordia New"/>
                        </a:rPr>
                        <a:t>แผ่นเรียบสม่ำเสมอทั้งแผ่น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/>
                </a:tc>
              </a:tr>
              <a:tr h="6349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DDI </a:t>
                      </a:r>
                      <a:r>
                        <a:rPr lang="th-TH" sz="240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สำหรับ </a:t>
                      </a:r>
                      <a:r>
                        <a:rPr lang="en-US" sz="240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Fuji </a:t>
                      </a:r>
                      <a:r>
                        <a:rPr lang="th-TH" sz="240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ใช้ค่า </a:t>
                      </a:r>
                      <a:r>
                        <a:rPr lang="en-US" sz="240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s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10000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10048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/>
                </a:tc>
              </a:tr>
              <a:tr h="9938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Imaging Plate Dark Noise 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/>
                          <a:ea typeface="Times New Roman"/>
                          <a:cs typeface="Cordia New"/>
                        </a:rPr>
                        <a:t>- เกณฑ์ยอมรับ</a:t>
                      </a:r>
                      <a:r>
                        <a:rPr lang="en-US" sz="240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 IPEM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PV &lt; 280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204</a:t>
                      </a:r>
                      <a:r>
                        <a:rPr lang="th-TH" sz="2400" dirty="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.</a:t>
                      </a:r>
                      <a:r>
                        <a:rPr lang="en-US" sz="2400" dirty="0">
                          <a:effectLst/>
                          <a:latin typeface="Cordia New"/>
                          <a:ea typeface="Times New Roman"/>
                          <a:cs typeface="Cordia New"/>
                        </a:rPr>
                        <a:t>757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สี่เหลี่ยมมุมมน 13"/>
          <p:cNvSpPr/>
          <p:nvPr/>
        </p:nvSpPr>
        <p:spPr>
          <a:xfrm>
            <a:off x="467545" y="1052736"/>
            <a:ext cx="2016224" cy="7858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ct val="20000"/>
              </a:spcBef>
            </a:pPr>
            <a:r>
              <a:rPr lang="th-TH" sz="3600" b="1" dirty="0">
                <a:solidFill>
                  <a:schemeClr val="bg1"/>
                </a:solidFill>
                <a:ea typeface="Times New Roman"/>
              </a:rPr>
              <a:t>ผลที่ได้</a:t>
            </a:r>
            <a:endParaRPr lang="th-TH" sz="3200" b="1" dirty="0">
              <a:solidFill>
                <a:schemeClr val="bg1"/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31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9552" y="2564906"/>
            <a:ext cx="8229600" cy="397728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th-TH" b="1" dirty="0" smtClean="0">
                <a:solidFill>
                  <a:srgbClr val="7030A0"/>
                </a:solidFill>
                <a:ea typeface="Times New Roman"/>
              </a:rPr>
              <a:t>ตาม</a:t>
            </a:r>
            <a:r>
              <a:rPr lang="th-TH" b="1" dirty="0">
                <a:solidFill>
                  <a:srgbClr val="7030A0"/>
                </a:solidFill>
                <a:ea typeface="Times New Roman"/>
              </a:rPr>
              <a:t>มาตรฐาน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IPEM (Institute of Physics and Engineering in Medicine) Report  Number 32</a:t>
            </a:r>
            <a:endParaRPr lang="en-US" sz="20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1. Agfa  	: SAL &lt; 100</a:t>
            </a:r>
            <a:endParaRPr lang="en-US" sz="20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Cordia New"/>
                <a:ea typeface="Times New Roman"/>
                <a:cs typeface="Cordia New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Cordia New"/>
                <a:ea typeface="Times New Roman"/>
                <a:cs typeface="Cordia New"/>
              </a:rPr>
              <a:t>. Fuji  	: PV &lt; 280</a:t>
            </a:r>
            <a:endParaRPr lang="en-US" sz="2000" b="1" dirty="0">
              <a:solidFill>
                <a:srgbClr val="FF000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    3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. Kodak  	: EI &lt; 80 for GP, &lt; 380 for HP</a:t>
            </a:r>
            <a:endParaRPr lang="en-US" sz="20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    4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. Konica  	: PV &gt; 3975</a:t>
            </a:r>
            <a:endParaRPr lang="en-US" sz="20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endParaRPr lang="th-TH" b="1" dirty="0">
              <a:solidFill>
                <a:srgbClr val="7030A0"/>
              </a:solidFill>
            </a:endParaRPr>
          </a:p>
        </p:txBody>
      </p:sp>
      <p:sp>
        <p:nvSpPr>
          <p:cNvPr id="4" name="สี่เหลี่ยมมุมมน 13"/>
          <p:cNvSpPr/>
          <p:nvPr/>
        </p:nvSpPr>
        <p:spPr>
          <a:xfrm>
            <a:off x="467544" y="1589584"/>
            <a:ext cx="2808312" cy="7858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ct val="20000"/>
              </a:spcBef>
            </a:pPr>
            <a:r>
              <a:rPr lang="th-TH" sz="3200" b="1" dirty="0">
                <a:solidFill>
                  <a:schemeClr val="bg1"/>
                </a:solidFill>
                <a:ea typeface="Times New Roman"/>
              </a:rPr>
              <a:t>เกณฑ์การยอมรับ</a:t>
            </a:r>
            <a:endParaRPr lang="en-US" sz="20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789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1143000"/>
          </a:xfrm>
        </p:spPr>
        <p:txBody>
          <a:bodyPr>
            <a:noAutofit/>
          </a:bodyPr>
          <a:lstStyle/>
          <a:p>
            <a:pPr marL="342900" lvl="0" indent="-342900" algn="l">
              <a:lnSpc>
                <a:spcPct val="115000"/>
              </a:lnSpc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  <a:ea typeface="Times New Roman"/>
                <a:cs typeface="Cordia New"/>
              </a:rPr>
              <a:t/>
            </a:r>
            <a:br>
              <a:rPr lang="en-US" sz="2400" dirty="0">
                <a:solidFill>
                  <a:prstClr val="black"/>
                </a:solidFill>
                <a:ea typeface="Times New Roman"/>
                <a:cs typeface="Cordia New"/>
              </a:rPr>
            </a:br>
            <a:endParaRPr lang="th-TH" sz="48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2780930"/>
            <a:ext cx="8229600" cy="380588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thaiDist">
              <a:lnSpc>
                <a:spcPct val="115000"/>
              </a:lnSpc>
              <a:spcAft>
                <a:spcPts val="0"/>
              </a:spcAft>
              <a:buNone/>
            </a:pPr>
            <a:r>
              <a:rPr lang="th-TH" sz="2800" b="1" dirty="0" smtClean="0">
                <a:ea typeface="Times New Roman"/>
              </a:rPr>
              <a:t>จาก</a:t>
            </a:r>
            <a:r>
              <a:rPr lang="th-TH" sz="2800" b="1" dirty="0">
                <a:ea typeface="Times New Roman"/>
              </a:rPr>
              <a:t>การนำแผ่น </a:t>
            </a:r>
            <a:r>
              <a:rPr lang="en-US" sz="2800" b="1" dirty="0">
                <a:latin typeface="Cordia New"/>
                <a:ea typeface="Times New Roman"/>
                <a:cs typeface="Cordia New"/>
              </a:rPr>
              <a:t>Imaging Plate </a:t>
            </a:r>
            <a:r>
              <a:rPr lang="th-TH" sz="2800" b="1" dirty="0">
                <a:latin typeface="Cordia New"/>
                <a:ea typeface="Times New Roman"/>
              </a:rPr>
              <a:t>ที่ใช้งานมาระยะหนึ่ง ซึ่งยังไม่ได้รับรังสีมาเข้าเครื่องอ่าน ตรวจดูด้วยสายตาพบภาพที่ได้มี</a:t>
            </a:r>
            <a:r>
              <a:rPr lang="th-TH" sz="2800" b="1" dirty="0">
                <a:solidFill>
                  <a:srgbClr val="FF0000"/>
                </a:solidFill>
                <a:latin typeface="Cordia New"/>
                <a:ea typeface="Times New Roman"/>
              </a:rPr>
              <a:t>ความสม่ำเสมอ </a:t>
            </a:r>
            <a:r>
              <a:rPr lang="th-TH" sz="2800" b="1" dirty="0" smtClean="0">
                <a:solidFill>
                  <a:srgbClr val="FF0000"/>
                </a:solidFill>
                <a:latin typeface="Cordia New"/>
                <a:ea typeface="Times New Roman"/>
              </a:rPr>
              <a:t>ไม่</a:t>
            </a:r>
            <a:r>
              <a:rPr lang="th-TH" sz="2800" b="1" dirty="0">
                <a:solidFill>
                  <a:srgbClr val="FF0000"/>
                </a:solidFill>
                <a:latin typeface="Cordia New"/>
                <a:ea typeface="Times New Roman"/>
              </a:rPr>
              <a:t>มีสัญญาณเก่าคงค้างเกินค่ามาตรฐาน</a:t>
            </a:r>
            <a:r>
              <a:rPr lang="th-TH" sz="2800" b="1" dirty="0">
                <a:latin typeface="Cordia New"/>
                <a:ea typeface="Times New Roman"/>
              </a:rPr>
              <a:t> ทำการวัดหาค่า </a:t>
            </a:r>
            <a:r>
              <a:rPr lang="en-US" sz="2800" b="1" dirty="0">
                <a:latin typeface="Cordia New"/>
                <a:ea typeface="Times New Roman"/>
                <a:cs typeface="Cordia New"/>
              </a:rPr>
              <a:t>PV </a:t>
            </a:r>
            <a:r>
              <a:rPr lang="th-TH" sz="2800" b="1" dirty="0">
                <a:latin typeface="Cordia New"/>
                <a:ea typeface="Times New Roman"/>
              </a:rPr>
              <a:t>และที่ </a:t>
            </a:r>
            <a:r>
              <a:rPr lang="en-US" sz="2800" b="1" dirty="0">
                <a:latin typeface="Cordia New"/>
                <a:ea typeface="Times New Roman"/>
                <a:cs typeface="Cordia New"/>
              </a:rPr>
              <a:t>ROI </a:t>
            </a:r>
            <a:r>
              <a:rPr lang="th-TH" sz="2800" b="1" dirty="0">
                <a:latin typeface="Cordia New"/>
                <a:ea typeface="Times New Roman"/>
              </a:rPr>
              <a:t>อย่างน้อย </a:t>
            </a:r>
            <a:r>
              <a:rPr lang="en-US" sz="2800" b="1" dirty="0">
                <a:latin typeface="Cordia New"/>
                <a:ea typeface="Times New Roman"/>
                <a:cs typeface="Cordia New"/>
              </a:rPr>
              <a:t>80% </a:t>
            </a:r>
            <a:r>
              <a:rPr lang="th-TH" sz="2800" b="1" dirty="0">
                <a:latin typeface="Cordia New"/>
                <a:ea typeface="Times New Roman"/>
              </a:rPr>
              <a:t>ในภาพ </a:t>
            </a:r>
            <a:r>
              <a:rPr lang="en-US" sz="2800" b="1" dirty="0">
                <a:latin typeface="Cordia New"/>
                <a:ea typeface="Times New Roman"/>
                <a:cs typeface="Cordia New"/>
              </a:rPr>
              <a:t>16 bit </a:t>
            </a:r>
            <a:r>
              <a:rPr lang="th-TH" sz="2800" b="1" dirty="0">
                <a:latin typeface="Cordia New"/>
                <a:ea typeface="Times New Roman"/>
              </a:rPr>
              <a:t>(</a:t>
            </a:r>
            <a:r>
              <a:rPr lang="en-US" sz="2800" b="1" dirty="0">
                <a:latin typeface="Cordia New"/>
                <a:ea typeface="Times New Roman"/>
                <a:cs typeface="Cordia New"/>
              </a:rPr>
              <a:t>132,126.720 mm</a:t>
            </a:r>
            <a:r>
              <a:rPr lang="en-US" sz="2800" b="1" baseline="30000" dirty="0">
                <a:latin typeface="Cordia New"/>
                <a:ea typeface="Times New Roman"/>
                <a:cs typeface="Cordia New"/>
              </a:rPr>
              <a:t>2</a:t>
            </a:r>
            <a:r>
              <a:rPr lang="th-TH" sz="2800" b="1" dirty="0">
                <a:latin typeface="Cordia New"/>
                <a:ea typeface="Times New Roman"/>
              </a:rPr>
              <a:t>) ได้ค่า </a:t>
            </a:r>
            <a:r>
              <a:rPr lang="en-US" sz="2800" b="1" dirty="0">
                <a:latin typeface="Cordia New"/>
                <a:ea typeface="Times New Roman"/>
                <a:cs typeface="Cordia New"/>
              </a:rPr>
              <a:t>PV </a:t>
            </a:r>
            <a:r>
              <a:rPr lang="th-TH" sz="2800" b="1" dirty="0">
                <a:solidFill>
                  <a:srgbClr val="FF0000"/>
                </a:solidFill>
                <a:latin typeface="Cordia New"/>
                <a:ea typeface="Times New Roman"/>
              </a:rPr>
              <a:t>เท่ากับ </a:t>
            </a:r>
            <a:r>
              <a:rPr lang="en-US" sz="2800" b="1" dirty="0" smtClean="0">
                <a:solidFill>
                  <a:srgbClr val="FF0000"/>
                </a:solidFill>
                <a:latin typeface="Cordia New"/>
                <a:ea typeface="Times New Roman"/>
                <a:cs typeface="Cordia New"/>
              </a:rPr>
              <a:t>204.76</a:t>
            </a:r>
            <a:r>
              <a:rPr lang="th-TH" sz="1800" b="1" dirty="0" smtClean="0">
                <a:solidFill>
                  <a:srgbClr val="FF0000"/>
                </a:solidFill>
                <a:ea typeface="Times New Roman"/>
                <a:cs typeface="Cordia New"/>
              </a:rPr>
              <a:t>	</a:t>
            </a:r>
            <a:r>
              <a:rPr lang="th-TH" sz="2800" b="1" dirty="0" smtClean="0">
                <a:ea typeface="Times New Roman"/>
              </a:rPr>
              <a:t>จึง</a:t>
            </a:r>
            <a:r>
              <a:rPr lang="th-TH" sz="2800" b="1" dirty="0">
                <a:ea typeface="Times New Roman"/>
              </a:rPr>
              <a:t>สรุปผลการทดสอบการวัดสัญญาณรบกวนในแผ่น </a:t>
            </a:r>
            <a:r>
              <a:rPr lang="en-US" sz="2800" b="1" dirty="0">
                <a:latin typeface="Cordia New"/>
                <a:ea typeface="Times New Roman"/>
                <a:cs typeface="Cordia New"/>
              </a:rPr>
              <a:t>Imaging Plate</a:t>
            </a:r>
            <a:r>
              <a:rPr lang="th-TH" sz="2800" b="1" dirty="0">
                <a:latin typeface="Cordia New"/>
                <a:ea typeface="Times New Roman"/>
              </a:rPr>
              <a:t> (</a:t>
            </a:r>
            <a:r>
              <a:rPr lang="en-US" sz="2800" b="1" dirty="0">
                <a:latin typeface="Cordia New"/>
                <a:ea typeface="Times New Roman"/>
                <a:cs typeface="Cordia New"/>
              </a:rPr>
              <a:t>Imaging Plate Dark </a:t>
            </a:r>
            <a:r>
              <a:rPr lang="en-US" sz="2800" b="1" dirty="0">
                <a:solidFill>
                  <a:srgbClr val="FF0000"/>
                </a:solidFill>
                <a:latin typeface="Cordia New"/>
                <a:ea typeface="Times New Roman"/>
                <a:cs typeface="Cordia New"/>
              </a:rPr>
              <a:t>Noise)</a:t>
            </a:r>
            <a:r>
              <a:rPr lang="th-TH" sz="2800" b="1" dirty="0">
                <a:solidFill>
                  <a:srgbClr val="FF0000"/>
                </a:solidFill>
                <a:latin typeface="Cordia New"/>
                <a:ea typeface="Times New Roman"/>
              </a:rPr>
              <a:t> ผ่านเกณฑ์ยอมรับตามมาตรฐาน </a:t>
            </a:r>
            <a:r>
              <a:rPr lang="en-US" sz="2800" b="1" dirty="0">
                <a:solidFill>
                  <a:srgbClr val="FF0000"/>
                </a:solidFill>
                <a:latin typeface="Cordia New"/>
                <a:ea typeface="Times New Roman"/>
                <a:cs typeface="Cordia New"/>
              </a:rPr>
              <a:t>IPEM 32 Part 7</a:t>
            </a:r>
            <a:endParaRPr lang="en-US" sz="1800" b="1" dirty="0">
              <a:solidFill>
                <a:srgbClr val="FF0000"/>
              </a:solidFill>
              <a:ea typeface="Times New Roman"/>
              <a:cs typeface="Cordia New"/>
            </a:endParaRPr>
          </a:p>
          <a:p>
            <a:endParaRPr lang="th-TH" sz="2800" b="1" dirty="0"/>
          </a:p>
        </p:txBody>
      </p:sp>
      <p:sp>
        <p:nvSpPr>
          <p:cNvPr id="4" name="สี่เหลี่ยมมุมมน 13"/>
          <p:cNvSpPr/>
          <p:nvPr/>
        </p:nvSpPr>
        <p:spPr>
          <a:xfrm>
            <a:off x="467544" y="1635070"/>
            <a:ext cx="2520280" cy="7858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ct val="20000"/>
              </a:spcBef>
            </a:pPr>
            <a:r>
              <a:rPr lang="th-TH" sz="3600" b="1" dirty="0">
                <a:solidFill>
                  <a:schemeClr val="bg1"/>
                </a:solidFill>
                <a:ea typeface="Times New Roman"/>
              </a:rPr>
              <a:t>สรุปผล</a:t>
            </a:r>
            <a:endParaRPr lang="en-US" sz="20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12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27585" y="2060848"/>
            <a:ext cx="748883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spc="5" dirty="0" smtClean="0">
                <a:solidFill>
                  <a:srgbClr val="7030A0"/>
                </a:solidFill>
                <a:ea typeface="Times New Roman"/>
              </a:rPr>
              <a:t>4. </a:t>
            </a:r>
            <a:r>
              <a:rPr lang="th-TH" sz="4400" b="1" spc="5" dirty="0" smtClean="0">
                <a:solidFill>
                  <a:srgbClr val="7030A0"/>
                </a:solidFill>
                <a:ea typeface="Times New Roman"/>
              </a:rPr>
              <a:t>ความ</a:t>
            </a:r>
            <a:r>
              <a:rPr lang="th-TH" sz="4400" b="1" spc="5" dirty="0">
                <a:solidFill>
                  <a:srgbClr val="7030A0"/>
                </a:solidFill>
                <a:ea typeface="Times New Roman"/>
              </a:rPr>
              <a:t>สม่ำเสมอ </a:t>
            </a:r>
            <a:r>
              <a:rPr lang="en-US" sz="4400" b="1" spc="5" dirty="0">
                <a:solidFill>
                  <a:srgbClr val="7030A0"/>
                </a:solidFill>
                <a:latin typeface="Cordia New"/>
                <a:ea typeface="Times New Roman"/>
              </a:rPr>
              <a:t>(Measured uniformity)</a:t>
            </a:r>
            <a:endParaRPr lang="th-TH" sz="4400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950" y="3140968"/>
            <a:ext cx="23241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102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9512" y="4005066"/>
            <a:ext cx="8784976" cy="252027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54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th-TH" sz="2800" b="1" dirty="0" smtClean="0">
                <a:ea typeface="Times New Roman"/>
              </a:rPr>
              <a:t>1</a:t>
            </a:r>
            <a:r>
              <a:rPr lang="th-TH" sz="2800" b="1" dirty="0">
                <a:ea typeface="Times New Roman"/>
              </a:rPr>
              <a:t>. </a:t>
            </a:r>
            <a:r>
              <a:rPr lang="th-TH" sz="2800" b="1" dirty="0" smtClean="0">
                <a:solidFill>
                  <a:srgbClr val="7030A0"/>
                </a:solidFill>
                <a:ea typeface="Times New Roman"/>
              </a:rPr>
              <a:t>เครื่องเอกซเรย์ ยี่ห้อ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Toshiba 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Model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KXO – 50S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ขนาด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630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mA 150 </a:t>
            </a:r>
            <a:r>
              <a:rPr lang="en-US" sz="2800" b="1" dirty="0" err="1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kVp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254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2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.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CR reader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ยี่ห้อ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Fuji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 รุ่น </a:t>
            </a:r>
            <a:r>
              <a:rPr lang="en-US" sz="2800" b="1" dirty="0" err="1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Capsula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X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254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3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.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Imaging Plate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 ยี่ห้อ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Fuji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ขนาด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14 x 17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>
                <a:latin typeface="Cordia New"/>
                <a:ea typeface="Times New Roman"/>
                <a:cs typeface="Cordia New"/>
              </a:rPr>
              <a:t> </a:t>
            </a:r>
            <a:endParaRPr lang="en-US" sz="1800" b="1" dirty="0">
              <a:ea typeface="Times New Roman"/>
              <a:cs typeface="Cordia New"/>
            </a:endParaRPr>
          </a:p>
          <a:p>
            <a:endParaRPr lang="th-TH" sz="2800" b="1" dirty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39553" y="1268760"/>
            <a:ext cx="2664296" cy="772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ea typeface="Calibri"/>
                <a:cs typeface="Cordia New"/>
              </a:rPr>
              <a:t>วัตถุประสงค์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2009" y="2265085"/>
            <a:ext cx="9036496" cy="5878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b="1" dirty="0">
                <a:solidFill>
                  <a:srgbClr val="7030A0"/>
                </a:solidFill>
                <a:ea typeface="Times New Roman"/>
              </a:rPr>
              <a:t>เพื่อหาค่าความสม่ำเสมอของสัญญาณภาพที่ได้จากการฉายรังสีบนแผ่น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Image plate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 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539553" y="3140968"/>
            <a:ext cx="1800200" cy="651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3200" b="1" spc="5" dirty="0">
                <a:solidFill>
                  <a:schemeClr val="bg1"/>
                </a:solidFill>
                <a:ea typeface="Times New Roman"/>
              </a:rPr>
              <a:t>เครื่องมือ</a:t>
            </a:r>
            <a:endParaRPr lang="en-US" sz="20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76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9512" y="1700808"/>
            <a:ext cx="8931806" cy="4608512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.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วางแผ่น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Image plate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สูงจากพื้น </a:t>
            </a:r>
            <a:r>
              <a:rPr lang="en-US" sz="24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10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cm.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 โดยใช้เสื้อตะกั่วรองด้านล่าง จัดให้ระยะ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FDD 170 cm.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 เปิด</a:t>
            </a:r>
            <a:r>
              <a:rPr lang="th-TH" sz="24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ลำ</a:t>
            </a:r>
            <a:r>
              <a:rPr lang="th-TH" sz="2400" b="1" dirty="0" smtClean="0">
                <a:solidFill>
                  <a:srgbClr val="7030A0"/>
                </a:solidFill>
                <a:ea typeface="Times New Roman"/>
              </a:rPr>
              <a:t>รังสี</a:t>
            </a:r>
            <a:r>
              <a:rPr lang="th-TH" sz="2400" b="1" dirty="0">
                <a:solidFill>
                  <a:srgbClr val="7030A0"/>
                </a:solidFill>
                <a:ea typeface="Times New Roman"/>
              </a:rPr>
              <a:t>ให้พอดีกับขนาดของ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Image plate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โดยวาง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IP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 ตามแนว 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Anode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กับ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cathode</a:t>
            </a:r>
            <a:endParaRPr lang="en-US" sz="16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2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.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ตั้งเทคนิคฉายรังสีที่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10 µ</a:t>
            </a:r>
            <a:r>
              <a:rPr lang="en-US" sz="2400" b="1" dirty="0" err="1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Gy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(60 kV, </a:t>
            </a:r>
            <a:r>
              <a:rPr lang="en-US" sz="24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100 mA, 0.03 Sec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.)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ไม่ใช้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filter </a:t>
            </a:r>
            <a:endParaRPr lang="en-US" sz="1600" b="1" dirty="0" smtClean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3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.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ทำการฉายรังสีซ้ำอีกครั้ง (เทคนิคเท่าเดิม) โดยกลับ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Image plate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จากด้าน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Anode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ไปไว้ด้าน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cathode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 </a:t>
            </a:r>
            <a:endParaRPr lang="en-US" sz="1600" b="1" dirty="0" smtClean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4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.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นำแผ่น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Image plate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ไปอ่านภาพ โดย</a:t>
            </a:r>
            <a:r>
              <a:rPr lang="th-TH" sz="2400" b="1" spc="5" dirty="0">
                <a:solidFill>
                  <a:srgbClr val="7030A0"/>
                </a:solidFill>
                <a:latin typeface="Cordia New"/>
                <a:ea typeface="Times New Roman"/>
              </a:rPr>
              <a:t>ตั้งค่า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protocol</a:t>
            </a:r>
            <a:r>
              <a:rPr lang="th-TH" sz="2400" b="1" spc="5" dirty="0">
                <a:solidFill>
                  <a:srgbClr val="7030A0"/>
                </a:solidFill>
                <a:latin typeface="Cordia New"/>
                <a:ea typeface="Times New Roman"/>
              </a:rPr>
              <a:t> </a:t>
            </a:r>
            <a:r>
              <a:rPr lang="en-US" sz="2400" b="1" spc="5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CR readout mode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Sensitivity : semi-auto </a:t>
            </a:r>
            <a:endParaRPr lang="en-US" sz="1600" b="1" dirty="0" smtClean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5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.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นำภาพไปหาค่า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PV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และ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PVSD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ที่ตำแหน่งตรงกลาง และบริเวณมุมทั้งสี่ โดยปรับ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window 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ให้แคบ ๆ เพื่อให้มีความสม่ำเสมอของภาพมากที่สุด โดยใช้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ROI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ขนาด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2 x 2 cm.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(แบบ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IPEM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) และให้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ROI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 มากกว่า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80% 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(แบบ 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AAPM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) แล้วนำค่าที่ได้มาหาค่าเปอร์เซ็นต์ความแปรปรวน (</a:t>
            </a:r>
            <a:r>
              <a:rPr lang="en-US" sz="24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%CV</a:t>
            </a:r>
            <a:r>
              <a:rPr lang="th-TH" sz="2400" b="1" dirty="0">
                <a:solidFill>
                  <a:srgbClr val="7030A0"/>
                </a:solidFill>
                <a:latin typeface="Cordia New"/>
                <a:ea typeface="Times New Roman"/>
              </a:rPr>
              <a:t>) </a:t>
            </a:r>
            <a:endParaRPr lang="en-US" sz="16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endParaRPr lang="th-TH" sz="1600" b="1" dirty="0">
              <a:solidFill>
                <a:srgbClr val="7030A0"/>
              </a:solidFill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395536" y="908720"/>
            <a:ext cx="1800200" cy="651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b="1" dirty="0">
                <a:solidFill>
                  <a:schemeClr val="bg1"/>
                </a:solidFill>
                <a:ea typeface="Times New Roman"/>
              </a:rPr>
              <a:t>วิธีการ</a:t>
            </a:r>
            <a:endParaRPr lang="en-US" sz="32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9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91681" y="1772816"/>
            <a:ext cx="5760640" cy="5760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3200" b="1" dirty="0">
                <a:solidFill>
                  <a:srgbClr val="7030A0"/>
                </a:solidFill>
                <a:ea typeface="Times New Roman"/>
              </a:rPr>
              <a:t>วาง </a:t>
            </a:r>
            <a:r>
              <a:rPr lang="en-US" sz="32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IP</a:t>
            </a:r>
            <a:r>
              <a:rPr lang="th-TH" sz="3200" b="1" dirty="0">
                <a:solidFill>
                  <a:srgbClr val="7030A0"/>
                </a:solidFill>
                <a:latin typeface="Cordia New"/>
                <a:ea typeface="Times New Roman"/>
              </a:rPr>
              <a:t> ตามแนว  </a:t>
            </a:r>
            <a:r>
              <a:rPr lang="en-US" sz="32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Anode </a:t>
            </a:r>
            <a:r>
              <a:rPr lang="th-TH" sz="3200" b="1" dirty="0">
                <a:solidFill>
                  <a:srgbClr val="7030A0"/>
                </a:solidFill>
                <a:latin typeface="Cordia New"/>
                <a:ea typeface="Times New Roman"/>
              </a:rPr>
              <a:t>กับ </a:t>
            </a:r>
            <a:r>
              <a:rPr lang="en-US" sz="32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cathode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45920" y="3861050"/>
            <a:ext cx="8229600" cy="4525963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dirty="0">
                <a:ea typeface="Times New Roman"/>
              </a:rPr>
              <a:t>วาง </a:t>
            </a:r>
            <a:r>
              <a:rPr lang="en-US" dirty="0">
                <a:latin typeface="Cordia New"/>
                <a:ea typeface="Times New Roman"/>
                <a:cs typeface="Cordia New"/>
              </a:rPr>
              <a:t>IP</a:t>
            </a:r>
            <a:r>
              <a:rPr lang="th-TH" dirty="0">
                <a:latin typeface="Cordia New"/>
                <a:ea typeface="Times New Roman"/>
              </a:rPr>
              <a:t> ตามแนว  </a:t>
            </a:r>
            <a:r>
              <a:rPr lang="en-US" dirty="0">
                <a:latin typeface="Cordia New"/>
                <a:ea typeface="Times New Roman"/>
                <a:cs typeface="Cordia New"/>
              </a:rPr>
              <a:t>Anode </a:t>
            </a:r>
            <a:r>
              <a:rPr lang="th-TH" dirty="0">
                <a:latin typeface="Cordia New"/>
                <a:ea typeface="Times New Roman"/>
              </a:rPr>
              <a:t>กับ </a:t>
            </a:r>
            <a:r>
              <a:rPr lang="en-US" dirty="0">
                <a:latin typeface="Cordia New"/>
                <a:ea typeface="Times New Roman"/>
                <a:cs typeface="Cordia New"/>
              </a:rPr>
              <a:t>cathode</a:t>
            </a:r>
            <a:endParaRPr lang="en-US" sz="1800" dirty="0"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b="1" dirty="0">
                <a:solidFill>
                  <a:srgbClr val="FFFFFF"/>
                </a:solidFill>
                <a:ea typeface="Times New Roman"/>
              </a:rPr>
              <a:t>ตาแกน </a:t>
            </a:r>
            <a:r>
              <a:rPr lang="en-US" b="1" dirty="0">
                <a:solidFill>
                  <a:srgbClr val="FFFFFF"/>
                </a:solidFill>
                <a:latin typeface="Cordia New"/>
                <a:ea typeface="Times New Roman"/>
                <a:cs typeface="Cordia New"/>
              </a:rPr>
              <a:t>90º</a:t>
            </a:r>
            <a:endParaRPr lang="en-US" sz="1800" dirty="0">
              <a:ea typeface="Times New Roman"/>
              <a:cs typeface="Cordia New"/>
            </a:endParaRPr>
          </a:p>
          <a:p>
            <a:endParaRPr lang="th-TH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1808" y="2996952"/>
            <a:ext cx="54578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ลูกศรโค้งขึ้น 3"/>
          <p:cNvSpPr/>
          <p:nvPr/>
        </p:nvSpPr>
        <p:spPr>
          <a:xfrm rot="19500379">
            <a:off x="4863581" y="4692002"/>
            <a:ext cx="3903637" cy="1597187"/>
          </a:xfrm>
          <a:prstGeom prst="curvedUpArrow">
            <a:avLst>
              <a:gd name="adj1" fmla="val 25000"/>
              <a:gd name="adj2" fmla="val 49204"/>
              <a:gd name="adj3" fmla="val 978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0000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95536" y="908720"/>
            <a:ext cx="2304256" cy="651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b="1" dirty="0" smtClean="0">
                <a:solidFill>
                  <a:schemeClr val="bg1"/>
                </a:solidFill>
                <a:ea typeface="Times New Roman"/>
              </a:rPr>
              <a:t>วิธีการ </a:t>
            </a:r>
            <a:r>
              <a:rPr lang="th-TH" b="1" dirty="0">
                <a:solidFill>
                  <a:schemeClr val="bg1"/>
                </a:solidFill>
                <a:ea typeface="Times New Roman"/>
              </a:rPr>
              <a:t>(</a:t>
            </a:r>
            <a:r>
              <a:rPr lang="th-TH" b="1" dirty="0" smtClean="0">
                <a:solidFill>
                  <a:schemeClr val="bg1"/>
                </a:solidFill>
                <a:ea typeface="Times New Roman"/>
              </a:rPr>
              <a:t>ต่อ)</a:t>
            </a:r>
            <a:endParaRPr lang="en-US" sz="32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73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77"/>
          <a:stretch>
            <a:fillRect/>
          </a:stretch>
        </p:blipFill>
        <p:spPr bwMode="auto">
          <a:xfrm>
            <a:off x="899592" y="2276872"/>
            <a:ext cx="364894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865"/>
          <a:stretch>
            <a:fillRect/>
          </a:stretch>
        </p:blipFill>
        <p:spPr bwMode="auto">
          <a:xfrm>
            <a:off x="4860032" y="2276872"/>
            <a:ext cx="382688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890803" y="1109801"/>
            <a:ext cx="2880320" cy="651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b="1" dirty="0">
                <a:solidFill>
                  <a:schemeClr val="bg1"/>
                </a:solidFill>
                <a:ea typeface="+mj-ea"/>
                <a:cs typeface="Angsana New"/>
              </a:rPr>
              <a:t>การประเมินผล</a:t>
            </a:r>
            <a:endParaRPr lang="en-US" sz="32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29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42" name="Picture 2" descr="C:\Users\KD\Pictures\รูป แผนกรังสี\QC\QC สระแก้ว\QC uniform สระแก้ว\UNIFORM 2X2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0230"/>
            <a:ext cx="3775149" cy="404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D\Pictures\รูป แผนกรังสี\QC\QC สระแก้ว\QC uniform สระแก้ว\UNIFORM 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010965"/>
            <a:ext cx="3744416" cy="40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890802" y="1109801"/>
            <a:ext cx="3681198" cy="651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b="1" dirty="0">
                <a:solidFill>
                  <a:schemeClr val="bg1"/>
                </a:solidFill>
                <a:ea typeface="+mj-ea"/>
                <a:cs typeface="Angsana New"/>
              </a:rPr>
              <a:t>การ</a:t>
            </a:r>
            <a:r>
              <a:rPr lang="th-TH" b="1" dirty="0" smtClean="0">
                <a:solidFill>
                  <a:schemeClr val="bg1"/>
                </a:solidFill>
                <a:ea typeface="+mj-ea"/>
                <a:cs typeface="Angsana New"/>
              </a:rPr>
              <a:t>ประเมินผล (ต่อ)</a:t>
            </a:r>
            <a:endParaRPr lang="en-US" sz="32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594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4356992" y="2420888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Cordia New"/>
                <a:ea typeface="Times New Roman"/>
                <a:cs typeface="Cordia New"/>
              </a:rPr>
              <a:t> </a:t>
            </a:r>
            <a:r>
              <a:rPr lang="en-US" sz="3200" dirty="0">
                <a:ea typeface="Times New Roman"/>
                <a:cs typeface="Cordia New"/>
              </a:rPr>
              <a:t/>
            </a:r>
            <a:br>
              <a:rPr lang="en-US" sz="3200" dirty="0">
                <a:ea typeface="Times New Roman"/>
                <a:cs typeface="Cordia New"/>
              </a:rPr>
            </a:br>
            <a:r>
              <a:rPr lang="en-US" sz="3200" dirty="0">
                <a:ea typeface="Times New Roman"/>
                <a:cs typeface="Cordia New"/>
              </a:rPr>
              <a:t/>
            </a:r>
            <a:br>
              <a:rPr lang="en-US" sz="3200" dirty="0">
                <a:ea typeface="Times New Roman"/>
                <a:cs typeface="Cordia New"/>
              </a:rPr>
            </a:br>
            <a:r>
              <a:rPr lang="en-US" b="1" dirty="0">
                <a:latin typeface="Cordia New"/>
                <a:ea typeface="Times New Roman"/>
                <a:cs typeface="Cordia New"/>
              </a:rPr>
              <a:t> </a:t>
            </a:r>
            <a:r>
              <a:rPr lang="en-US" sz="3200" dirty="0">
                <a:ea typeface="Times New Roman"/>
                <a:cs typeface="Cordia New"/>
              </a:rPr>
              <a:t/>
            </a:r>
            <a:br>
              <a:rPr lang="en-US" sz="3200" dirty="0">
                <a:ea typeface="Times New Roman"/>
                <a:cs typeface="Cordia New"/>
              </a:rPr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51520" y="2636912"/>
            <a:ext cx="8568952" cy="34563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0" algn="thaiDist">
              <a:lnSpc>
                <a:spcPct val="115000"/>
              </a:lnSpc>
              <a:spcAft>
                <a:spcPts val="0"/>
              </a:spcAft>
              <a:buNone/>
            </a:pPr>
            <a:r>
              <a:rPr lang="th-TH" b="1" dirty="0">
                <a:solidFill>
                  <a:srgbClr val="7030A0"/>
                </a:solidFill>
                <a:ea typeface="Times New Roman"/>
              </a:rPr>
              <a:t>ตามมาตรฐาน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IPEM (Institute of Physics and Engineering in Medicine) Report  Number 32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และ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AAPM (American Association of Physicist in Medicine)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ภาพรังสีที่ได้ไม่ควรมีภาพแปลกปลอมหรือถ้ามีค่าเปอร์เซ็นต์ความแปรปรวน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(CV)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ต้อง </a:t>
            </a:r>
            <a:r>
              <a:rPr lang="th-TH" sz="2800" b="1" dirty="0">
                <a:solidFill>
                  <a:srgbClr val="7030A0"/>
                </a:solidFill>
                <a:ea typeface="Times New Roman"/>
                <a:cs typeface="Arial"/>
              </a:rPr>
              <a:t>≤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10 </a:t>
            </a:r>
            <a:r>
              <a:rPr lang="th-TH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(</a:t>
            </a: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IPEM</a:t>
            </a:r>
            <a:r>
              <a:rPr lang="th-TH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)</a:t>
            </a:r>
          </a:p>
          <a:p>
            <a:pPr indent="0" algn="thaiDist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</a:rPr>
              <a:t>PVSD&lt; 20  </a:t>
            </a:r>
            <a:r>
              <a:rPr lang="th-TH" b="1" dirty="0" smtClean="0">
                <a:solidFill>
                  <a:srgbClr val="7030A0"/>
                </a:solidFill>
                <a:latin typeface="Cordia New"/>
                <a:ea typeface="Times New Roman"/>
              </a:rPr>
              <a:t>(</a:t>
            </a: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</a:rPr>
              <a:t>AAPA</a:t>
            </a:r>
            <a:r>
              <a:rPr lang="th-TH" b="1" dirty="0" smtClean="0">
                <a:solidFill>
                  <a:srgbClr val="7030A0"/>
                </a:solidFill>
                <a:latin typeface="Cordia New"/>
                <a:ea typeface="Times New Roman"/>
              </a:rPr>
              <a:t>)</a:t>
            </a: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</a:rPr>
              <a:t> </a:t>
            </a:r>
            <a:endParaRPr lang="en-US" b="1" dirty="0">
              <a:solidFill>
                <a:srgbClr val="7030A0"/>
              </a:solidFill>
              <a:ea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endParaRPr lang="en-US" sz="20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 </a:t>
            </a:r>
            <a:endParaRPr lang="en-US" sz="20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endParaRPr lang="th-TH" b="1" dirty="0">
              <a:solidFill>
                <a:srgbClr val="7030A0"/>
              </a:solidFill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51520" y="1625420"/>
            <a:ext cx="2880320" cy="651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3600" b="1" dirty="0">
                <a:solidFill>
                  <a:schemeClr val="bg1"/>
                </a:solidFill>
                <a:ea typeface="Times New Roman"/>
              </a:rPr>
              <a:t>เกณฑ์การยอมรับ</a:t>
            </a:r>
            <a:endParaRPr lang="en-US" sz="32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7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428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2009" y="2204864"/>
            <a:ext cx="9036496" cy="388843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6195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1.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ความ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สม่ำเสมอ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(Measured uniformity)</a:t>
            </a:r>
            <a:r>
              <a:rPr lang="en-US" sz="2800" b="1" dirty="0">
                <a:solidFill>
                  <a:srgbClr val="7030A0"/>
                </a:solidFill>
                <a:latin typeface="Cordia New"/>
                <a:cs typeface="Cordia New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STP corrected ROI value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ขนาด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2 x 2 cm.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จำนวน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5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ตำแหน่งเปรียบเทียบวัดค่า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PV 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ตามเกณฑ์ของ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IPEM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ค่า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PV  CV </a:t>
            </a:r>
            <a:r>
              <a:rPr lang="th-TH" sz="2000" b="1" dirty="0">
                <a:solidFill>
                  <a:srgbClr val="7030A0"/>
                </a:solidFill>
                <a:ea typeface="Times New Roman"/>
                <a:cs typeface="Arial"/>
              </a:rPr>
              <a:t>≤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10%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 พบว่าค่า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% CV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ที่ได้มีค่าเท่ากับ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34.73, 34.74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ตามลำดับ ซึ่งมีค่า มีค่าสูงกว่าเกณฑ์ของ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IPEM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 ยอมรับไม่ได้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36195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2.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ความสม่ำเสมอ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(Measured uniformity) ROI over 80% of image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ตามเกณฑ์ของ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AAPM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 ค่า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PVSD &lt; 20   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พบว่าค่า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PVSD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ที่ได้มีค่าเท่ากับ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11.38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ซึ่งมีค่าที่อยู่ใน เกณฑ์ของ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AAPM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 ยอมรับได้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</a:rPr>
              <a:t/>
            </a:r>
            <a:b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</a:rPr>
            </a:br>
            <a:endParaRPr lang="th-TH" sz="2800" b="1" dirty="0">
              <a:solidFill>
                <a:srgbClr val="7030A0"/>
              </a:solidFill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323528" y="1265380"/>
            <a:ext cx="2160240" cy="651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3200" b="1" dirty="0">
                <a:solidFill>
                  <a:schemeClr val="bg1"/>
                </a:solidFill>
                <a:ea typeface="Times New Roman"/>
              </a:rPr>
              <a:t>สรุปผล</a:t>
            </a:r>
            <a:endParaRPr lang="en-US" sz="32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31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1755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7030A0"/>
                </a:solidFill>
                <a:ea typeface="Times New Roman"/>
              </a:rPr>
              <a:t>5. </a:t>
            </a:r>
            <a:r>
              <a:rPr lang="th-TH" b="1" dirty="0" smtClean="0">
                <a:solidFill>
                  <a:srgbClr val="7030A0"/>
                </a:solidFill>
                <a:ea typeface="Times New Roman"/>
              </a:rPr>
              <a:t>ประสิทธิภาพ</a:t>
            </a:r>
            <a:r>
              <a:rPr lang="th-TH" b="1" dirty="0">
                <a:solidFill>
                  <a:srgbClr val="7030A0"/>
                </a:solidFill>
                <a:ea typeface="Times New Roman"/>
              </a:rPr>
              <a:t>การลบสัญญาณ (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Erasure cycle efficiency)</a:t>
            </a:r>
            <a:endParaRPr lang="en-US" sz="2000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endParaRPr lang="th-TH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95272"/>
            <a:ext cx="3111996" cy="400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861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4221088"/>
            <a:ext cx="8229600" cy="23762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1.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เครื่องเอกซเรย์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Toshiba 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รุ่น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KXO – 50 S 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ขนาด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630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mA 150 </a:t>
            </a:r>
            <a:r>
              <a:rPr lang="en-US" sz="2800" b="1" dirty="0" err="1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kVp</a:t>
            </a:r>
            <a:endParaRPr lang="en-US" sz="1600" b="1" dirty="0" smtClean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2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. CR reader Fuji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 รุ่น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CAPSULA X</a:t>
            </a:r>
            <a:endParaRPr lang="en-US" sz="1600" b="1" dirty="0" smtClean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3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. Imaging Plate Fuji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ขนาด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14 x 17 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นิ้ว</a:t>
            </a:r>
            <a:endParaRPr lang="en-US" sz="1600" b="1" dirty="0" smtClean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4. 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เหรียญ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10 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บาท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2 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เหรียญ</a:t>
            </a:r>
            <a:endParaRPr lang="en-US" sz="16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endParaRPr lang="th-TH" sz="2800" b="1" dirty="0">
              <a:solidFill>
                <a:srgbClr val="7030A0"/>
              </a:solidFill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67545" y="1196752"/>
            <a:ext cx="2664296" cy="772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ea typeface="Calibri"/>
                <a:cs typeface="Cordia New"/>
              </a:rPr>
              <a:t>วัตถุประสงค์</a:t>
            </a:r>
            <a:endParaRPr lang="th-TH" dirty="0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467545" y="3304524"/>
            <a:ext cx="2232248" cy="772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3600" b="1" dirty="0">
                <a:solidFill>
                  <a:schemeClr val="bg1"/>
                </a:solidFill>
                <a:ea typeface="Times New Roman"/>
              </a:rPr>
              <a:t>เครื่องมือ</a:t>
            </a:r>
            <a:endParaRPr lang="en-US" sz="24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  <p:sp>
        <p:nvSpPr>
          <p:cNvPr id="7" name="ตัวแทนเนื้อหา 2"/>
          <p:cNvSpPr txBox="1">
            <a:spLocks/>
          </p:cNvSpPr>
          <p:nvPr/>
        </p:nvSpPr>
        <p:spPr>
          <a:xfrm>
            <a:off x="471195" y="2027676"/>
            <a:ext cx="8229600" cy="1185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5000"/>
              </a:lnSpc>
              <a:buNone/>
            </a:pPr>
            <a:r>
              <a:rPr lang="th-TH" sz="2800" b="1" dirty="0">
                <a:solidFill>
                  <a:srgbClr val="7030A0"/>
                </a:solidFill>
                <a:ea typeface="Times New Roman"/>
              </a:rPr>
              <a:t>เพื่อทดสอบว่าสัญญาณตกค้างยังคงเหลืออยู่บนแผ่น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image plate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หรือไม่ หลังจากที่มีการอ่านและลบสัญญาณแล้ว</a:t>
            </a:r>
            <a:endParaRPr lang="en-US" sz="1600" b="1" dirty="0">
              <a:solidFill>
                <a:srgbClr val="7030A0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39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3"/>
          <p:cNvSpPr>
            <a:spLocks noGrp="1"/>
          </p:cNvSpPr>
          <p:nvPr>
            <p:ph idx="1"/>
          </p:nvPr>
        </p:nvSpPr>
        <p:spPr>
          <a:xfrm>
            <a:off x="107504" y="1979843"/>
            <a:ext cx="8949342" cy="468951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</a:rPr>
              <a:t>1.</a:t>
            </a:r>
            <a:r>
              <a:rPr lang="th-TH" sz="2000" b="1" dirty="0" smtClean="0">
                <a:solidFill>
                  <a:srgbClr val="7030A0"/>
                </a:solidFill>
                <a:latin typeface="Angsana New"/>
                <a:ea typeface="Calibri"/>
              </a:rPr>
              <a:t>วาง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แผ่น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image Plate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สูงจากพื้น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10 cm.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ให้ระยะ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FDD 170 cm.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เปิดลำรังสีขนาด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10 x 10 cm. </a:t>
            </a:r>
            <a:endParaRPr lang="en-US" sz="1200" b="1" dirty="0" smtClean="0">
              <a:solidFill>
                <a:srgbClr val="7030A0"/>
              </a:solidFill>
              <a:ea typeface="Calibri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2.</a:t>
            </a:r>
            <a:r>
              <a:rPr lang="th-TH" sz="2000" b="1" dirty="0" smtClean="0">
                <a:solidFill>
                  <a:srgbClr val="7030A0"/>
                </a:solidFill>
                <a:latin typeface="Angsana New"/>
                <a:ea typeface="Calibri"/>
              </a:rPr>
              <a:t>วาง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เหรียญ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10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สองเหรียญซ้อนทับกัน ตรงกลาง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image plate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ทำการฉายรังสีที่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DAK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เท่ากับ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400 µ</a:t>
            </a:r>
            <a:r>
              <a:rPr lang="en-US" sz="2000" b="1" dirty="0" err="1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Gy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 (</a:t>
            </a: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85 </a:t>
            </a:r>
            <a:r>
              <a:rPr lang="en-US" sz="2000" b="1" dirty="0" err="1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kVp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, </a:t>
            </a: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200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mA, </a:t>
            </a: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0.2 sec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.)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ไม่ใช้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filtration </a:t>
            </a:r>
            <a:endParaRPr lang="en-US" sz="1200" b="1" dirty="0" smtClean="0">
              <a:solidFill>
                <a:srgbClr val="7030A0"/>
              </a:solidFill>
              <a:ea typeface="Calibri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3.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นำ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image plate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 ไปอ่านภาพ โดยตั้งค่า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 protocol CR readout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ที่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mode Linearity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: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semi-auto </a:t>
            </a:r>
            <a:endParaRPr lang="en-US" sz="1200" b="1" dirty="0" smtClean="0">
              <a:solidFill>
                <a:srgbClr val="7030A0"/>
              </a:solidFill>
              <a:ea typeface="Calibri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4.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นำแผ่น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image plate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เดิม (ตามข้อ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2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) เปิดลำรังสีขนาด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9 x 9 </a:t>
            </a: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cm.</a:t>
            </a:r>
            <a:endParaRPr lang="en-US" sz="1200" b="1" dirty="0" smtClean="0">
              <a:solidFill>
                <a:srgbClr val="7030A0"/>
              </a:solidFill>
              <a:ea typeface="Calibri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</a:rPr>
              <a:t>5.</a:t>
            </a:r>
            <a:r>
              <a:rPr lang="th-TH" sz="2000" b="1" dirty="0" smtClean="0">
                <a:solidFill>
                  <a:srgbClr val="7030A0"/>
                </a:solidFill>
                <a:latin typeface="Angsana New"/>
                <a:ea typeface="Calibri"/>
              </a:rPr>
              <a:t>เอา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เหรียญออกจาก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 image plate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ทำการฉายรังสีที่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DAK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ประมาณ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10 µ</a:t>
            </a:r>
            <a:r>
              <a:rPr lang="en-US" sz="2000" b="1" dirty="0" err="1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Gy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(60 </a:t>
            </a:r>
            <a:r>
              <a:rPr lang="en-US" sz="2000" b="1" dirty="0" err="1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kVp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, </a:t>
            </a: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100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mA, </a:t>
            </a: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0.03 sec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.)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ไม่ใช้ </a:t>
            </a: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filtration</a:t>
            </a:r>
            <a:endParaRPr lang="en-US" sz="1200" b="1" dirty="0" smtClean="0">
              <a:solidFill>
                <a:srgbClr val="7030A0"/>
              </a:solidFill>
              <a:ea typeface="Calibri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6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.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นำ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image plate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ไปอ่านภาพ โดยตั้งค่า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 protocol CR readout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ที่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mode Linearity: </a:t>
            </a: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semi-auto</a:t>
            </a:r>
            <a:endParaRPr lang="en-US" sz="1200" b="1" dirty="0" smtClean="0">
              <a:solidFill>
                <a:srgbClr val="7030A0"/>
              </a:solidFill>
              <a:ea typeface="Calibri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</a:rPr>
              <a:t>7.</a:t>
            </a:r>
            <a:r>
              <a:rPr lang="th-TH" sz="2000" b="1" dirty="0" smtClean="0">
                <a:solidFill>
                  <a:srgbClr val="7030A0"/>
                </a:solidFill>
                <a:latin typeface="Angsana New"/>
                <a:ea typeface="Calibri"/>
              </a:rPr>
              <a:t>นำ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แผ่น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image plate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เดิม (ตามข้อ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4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) ไม่ได้ฉายรังสีไปอ่านภาพ โดย</a:t>
            </a:r>
            <a:r>
              <a:rPr lang="th-TH" sz="2000" b="1" spc="5" dirty="0">
                <a:solidFill>
                  <a:srgbClr val="7030A0"/>
                </a:solidFill>
                <a:latin typeface="Angsana New"/>
                <a:ea typeface="Calibri"/>
              </a:rPr>
              <a:t>ตั้งค่า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 protocol</a:t>
            </a:r>
            <a:r>
              <a:rPr lang="th-TH" sz="2000" b="1" spc="5" dirty="0">
                <a:solidFill>
                  <a:srgbClr val="7030A0"/>
                </a:solidFill>
                <a:latin typeface="Angsana New"/>
                <a:ea typeface="Calibri"/>
              </a:rPr>
              <a:t> </a:t>
            </a:r>
            <a:r>
              <a:rPr lang="en-US" sz="2000" b="1" spc="5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CR readout mode Sensitivity: Fixed S = 10000 L = 1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แล้วบันทึก</a:t>
            </a:r>
            <a:r>
              <a:rPr lang="th-TH" sz="2000" b="1" spc="5" dirty="0">
                <a:solidFill>
                  <a:srgbClr val="7030A0"/>
                </a:solidFill>
                <a:latin typeface="Angsana New"/>
                <a:ea typeface="Calibri"/>
              </a:rPr>
              <a:t>ผลการ</a:t>
            </a:r>
            <a:r>
              <a:rPr lang="th-TH" sz="2000" b="1" spc="5" dirty="0" smtClean="0">
                <a:solidFill>
                  <a:srgbClr val="7030A0"/>
                </a:solidFill>
                <a:latin typeface="Angsana New"/>
                <a:ea typeface="Calibri"/>
              </a:rPr>
              <a:t>ทดลอง</a:t>
            </a:r>
            <a:endParaRPr lang="en-US" sz="2000" b="1" spc="5" dirty="0" smtClean="0">
              <a:solidFill>
                <a:srgbClr val="7030A0"/>
              </a:solidFill>
              <a:latin typeface="Angsana New"/>
              <a:ea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Angsana New"/>
                <a:ea typeface="Calibri"/>
              </a:rPr>
              <a:t>8.</a:t>
            </a:r>
            <a:r>
              <a:rPr lang="th-TH" sz="2000" b="1" dirty="0" smtClean="0">
                <a:solidFill>
                  <a:srgbClr val="7030A0"/>
                </a:solidFill>
                <a:latin typeface="Angsana New"/>
                <a:ea typeface="Calibri"/>
              </a:rPr>
              <a:t>นำ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ภาพที่ได้ไปหาค่า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 PV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 และ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PVSD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 เปรียบเทียบระหว่างบริเวณที่มีภาพตกค้างและบริเวณที่ไม่มีภาพตกค้าง โดยให้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ROI 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ขนาด 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2 x 2 cm. </a:t>
            </a:r>
            <a:r>
              <a:rPr lang="th-TH" sz="2000" b="1" spc="5" dirty="0">
                <a:solidFill>
                  <a:srgbClr val="7030A0"/>
                </a:solidFill>
                <a:latin typeface="Angsana New"/>
                <a:ea typeface="Calibri"/>
              </a:rPr>
              <a:t>แล้วนำค่ามาหาเปอร์เซ็นต์</a:t>
            </a:r>
            <a:r>
              <a:rPr lang="th-TH" sz="2000" b="1" dirty="0">
                <a:solidFill>
                  <a:srgbClr val="7030A0"/>
                </a:solidFill>
                <a:latin typeface="Angsana New"/>
                <a:ea typeface="Calibri"/>
              </a:rPr>
              <a:t>ความแปรปรวน (</a:t>
            </a:r>
            <a:r>
              <a:rPr lang="en-US" sz="20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%CV)</a:t>
            </a:r>
            <a:endParaRPr lang="en-US" sz="12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endParaRPr lang="th-TH" sz="2000" b="1" dirty="0">
              <a:solidFill>
                <a:srgbClr val="7030A0"/>
              </a:solidFill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7504" y="1052736"/>
            <a:ext cx="2232248" cy="772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3600" b="1" dirty="0">
                <a:solidFill>
                  <a:schemeClr val="bg1"/>
                </a:solidFill>
                <a:ea typeface="+mj-ea"/>
              </a:rPr>
              <a:t>วิธีการ</a:t>
            </a:r>
            <a:endParaRPr lang="en-US" sz="24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47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2564906"/>
            <a:ext cx="3744416" cy="298519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" name="Content Placeholder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888432" cy="3024336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xmlns="" val="307680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 descr="F:\G 1  ก่อน c\eras 1.bmp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348882"/>
            <a:ext cx="2880499" cy="288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F:\G 1  ก่อน c\eras 2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9" y="2276874"/>
            <a:ext cx="2879725" cy="287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9696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 descr="F:\G 1  ก่อน c\eras 3.bmp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420890"/>
            <a:ext cx="2880499" cy="288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F:\G 1  ก่อน c\eras dark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420890"/>
            <a:ext cx="2879725" cy="287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58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9" y="2276874"/>
            <a:ext cx="8064895" cy="37676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92418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08092" y="2276873"/>
            <a:ext cx="7848872" cy="10833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b="1" dirty="0">
                <a:solidFill>
                  <a:srgbClr val="7030A0"/>
                </a:solidFill>
                <a:ea typeface="Calibri"/>
                <a:cs typeface="Angsana New"/>
              </a:rPr>
              <a:t>	ตามมาตรฐาน </a:t>
            </a:r>
            <a:r>
              <a:rPr lang="en-US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IPEM (Institute of Physics and Engineering in Medicine) Report Number 32</a:t>
            </a:r>
            <a:endParaRPr lang="th-TH" b="1" dirty="0">
              <a:solidFill>
                <a:srgbClr val="7030A0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611560" y="1288300"/>
            <a:ext cx="2232248" cy="772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2800" b="1" dirty="0">
                <a:solidFill>
                  <a:schemeClr val="bg1"/>
                </a:solidFill>
                <a:latin typeface="Angsana New"/>
                <a:ea typeface="Calibri"/>
              </a:rPr>
              <a:t>เกณฑ์ยอมรับ</a:t>
            </a:r>
            <a:endParaRPr lang="en-US" sz="24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  <p:graphicFrame>
        <p:nvGraphicFramePr>
          <p:cNvPr id="8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7031014"/>
              </p:ext>
            </p:extLst>
          </p:nvPr>
        </p:nvGraphicFramePr>
        <p:xfrm>
          <a:off x="608093" y="3645024"/>
          <a:ext cx="8140372" cy="2376264"/>
        </p:xfrm>
        <a:graphic>
          <a:graphicData uri="http://schemas.openxmlformats.org/drawingml/2006/table">
            <a:tbl>
              <a:tblPr firstRow="1" firstCol="1" bandRow="1"/>
              <a:tblGrid>
                <a:gridCol w="3886844"/>
                <a:gridCol w="4253528"/>
              </a:tblGrid>
              <a:tr h="464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รายการ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เกณฑ์มาตรฐาน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8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ตรวจสอบด้วยสายตา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ไม่มีเงาหรือสัญญาณภาพตกค้าง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008687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Calibri"/>
                          <a:ea typeface="Times New Roman"/>
                          <a:cs typeface="Angsana New"/>
                        </a:rPr>
                        <a:t>ความแตกต่างของ </a:t>
                      </a:r>
                      <a:r>
                        <a:rPr lang="en-US" sz="2000" dirty="0"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% CV</a:t>
                      </a:r>
                      <a:r>
                        <a:rPr lang="en-US" sz="1600" dirty="0"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 </a:t>
                      </a:r>
                      <a:r>
                        <a:rPr lang="th-TH" sz="2000" dirty="0">
                          <a:effectLst/>
                          <a:latin typeface="Calibri"/>
                          <a:ea typeface="Times New Roman"/>
                          <a:cs typeface="Angsana New"/>
                        </a:rPr>
                        <a:t>ระหว่างบริเวณที่มีภาพตกค้างและบริเวณที่ไม่มีภาพตกค้าง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% CV</a:t>
                      </a:r>
                      <a:r>
                        <a:rPr lang="en-US" sz="1600" dirty="0"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Cordia New"/>
                        </a:rPr>
                        <a:t>≤</a:t>
                      </a:r>
                      <a:r>
                        <a:rPr lang="en-US" sz="2000" dirty="0"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 1%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6446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Dark  noise 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PV &lt; 280, PVSD &lt; 4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0234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7505" y="1916832"/>
            <a:ext cx="8928992" cy="47525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0" algn="thaiDist">
              <a:lnSpc>
                <a:spcPct val="115000"/>
              </a:lnSpc>
              <a:spcAft>
                <a:spcPts val="0"/>
              </a:spcAft>
              <a:buNone/>
            </a:pPr>
            <a:r>
              <a:rPr lang="th-TH" sz="2400" b="1" dirty="0">
                <a:solidFill>
                  <a:srgbClr val="7030A0"/>
                </a:solidFill>
                <a:ea typeface="Calibri"/>
                <a:cs typeface="Angsana New"/>
              </a:rPr>
              <a:t>เมื่อนำภาพรังสีที่ได้จากการ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 expose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ครั้งที่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2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(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10 µ</a:t>
            </a:r>
            <a:r>
              <a:rPr lang="en-US" sz="2400" b="1" dirty="0" err="1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Gy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)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มาตรวจสอบด้วยสายตา  พบว่าภาพที่ได้ไม่มีเงาหรือสัญญาณภาพจากการ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 expose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ครั้งที่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1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(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400 µ</a:t>
            </a:r>
            <a:r>
              <a:rPr lang="en-US" sz="2400" b="1" dirty="0" err="1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Gy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)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ตกค้างอยู่ และนำภาพ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 expose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ครั้งที่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1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(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400 µ</a:t>
            </a:r>
            <a:r>
              <a:rPr lang="en-US" sz="2400" b="1" dirty="0" err="1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Gy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)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ไปหาค่า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PV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และ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PVSD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โดยให้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ROI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ที่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2 x 2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cm. 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ได้ค่า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PV = 564.91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และ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PVSD =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1.01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มีเปอร์เซ็นต์ความแปรปรวน(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%CV) = 0.18 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และนำภาพ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 expose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ครั้งที่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2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(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10 µ</a:t>
            </a:r>
            <a:r>
              <a:rPr lang="en-US" sz="2400" b="1" dirty="0" err="1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Gy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)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 ไปหาค่า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PV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และ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PVSD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โดยให้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ROI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ที่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2 x 2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cm.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ได้ค่า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PV = 576.55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และ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PVSD =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1.84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มีเปอร์เซ็นต์ความแปรปรวน(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%CV) = 0.32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เมื่อนำค่าความแปรปรวนทั้งสองมาเปรียบเทียบความความแตกต่างได้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%CV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= 0.14 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ซึ่งอยู่ในเกณฑ์มาตรฐาน  </a:t>
            </a:r>
            <a:endParaRPr lang="th-TH" sz="1600" b="1" dirty="0" smtClean="0">
              <a:solidFill>
                <a:srgbClr val="7030A0"/>
              </a:solidFill>
              <a:ea typeface="Calibri"/>
              <a:cs typeface="Cordia New"/>
            </a:endParaRPr>
          </a:p>
          <a:p>
            <a:pPr indent="0" algn="thaiDist">
              <a:lnSpc>
                <a:spcPct val="115000"/>
              </a:lnSpc>
              <a:spcAft>
                <a:spcPts val="0"/>
              </a:spcAft>
              <a:buNone/>
            </a:pPr>
            <a:r>
              <a:rPr lang="th-TH" sz="2400" b="1" dirty="0" smtClean="0">
                <a:solidFill>
                  <a:srgbClr val="7030A0"/>
                </a:solidFill>
                <a:ea typeface="Calibri"/>
                <a:cs typeface="Angsana New"/>
              </a:rPr>
              <a:t>เมื่อ</a:t>
            </a:r>
            <a:r>
              <a:rPr lang="th-TH" sz="2400" b="1" dirty="0">
                <a:solidFill>
                  <a:srgbClr val="7030A0"/>
                </a:solidFill>
                <a:ea typeface="Calibri"/>
                <a:cs typeface="Angsana New"/>
              </a:rPr>
              <a:t>นำภาพ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Dark  noise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จากการทดลองไปหาค่า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PV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และ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PVSD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โดยให้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ROI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ที่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2 x 2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cm.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ได้ค่า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PV = 204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และ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PVSD =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0.00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  ซึ่งอยู่ในเกณฑ์มาตรฐาน  </a:t>
            </a:r>
            <a:endParaRPr lang="en-US" sz="16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pPr indent="0" algn="thaiDist">
              <a:lnSpc>
                <a:spcPct val="115000"/>
              </a:lnSpc>
              <a:spcAft>
                <a:spcPts val="0"/>
              </a:spcAft>
              <a:buNone/>
            </a:pPr>
            <a:r>
              <a:rPr lang="th-TH" sz="2400" b="1" dirty="0">
                <a:solidFill>
                  <a:srgbClr val="7030A0"/>
                </a:solidFill>
                <a:ea typeface="Calibri"/>
                <a:cs typeface="Angsana New"/>
              </a:rPr>
              <a:t>แสดงว่าการทำงานระบบของ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erasure beam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ในการลบสัญญาณจากแผ่น </a:t>
            </a:r>
            <a:r>
              <a:rPr lang="en-US" sz="24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image plate </a:t>
            </a:r>
            <a:r>
              <a:rPr lang="th-TH" sz="2400" b="1" dirty="0">
                <a:solidFill>
                  <a:srgbClr val="7030A0"/>
                </a:solidFill>
                <a:latin typeface="Angsana New"/>
                <a:ea typeface="Calibri"/>
              </a:rPr>
              <a:t>ยังคงสามารถทำงานได้ตามมาตรฐาน ยอมรับได้ </a:t>
            </a:r>
            <a:endParaRPr lang="en-US" sz="16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7030A0"/>
                </a:solidFill>
                <a:latin typeface="Angsana New"/>
                <a:ea typeface="Calibri"/>
                <a:cs typeface="Cordia New"/>
              </a:rPr>
              <a:t> </a:t>
            </a:r>
            <a:endParaRPr lang="en-US" sz="16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endParaRPr lang="th-TH" sz="2400" b="1" dirty="0">
              <a:solidFill>
                <a:srgbClr val="7030A0"/>
              </a:solidFill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07504" y="1124744"/>
            <a:ext cx="1944216" cy="7005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b="1" dirty="0" smtClean="0">
                <a:solidFill>
                  <a:schemeClr val="bg1"/>
                </a:solidFill>
                <a:ea typeface="Calibri"/>
                <a:cs typeface="Angsana New"/>
              </a:rPr>
              <a:t>สรุปผล</a:t>
            </a:r>
            <a:endParaRPr lang="en-US" sz="36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49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11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56895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457200" y="903858"/>
            <a:ext cx="1450504" cy="6529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b="1" dirty="0" smtClean="0">
                <a:solidFill>
                  <a:schemeClr val="bg1"/>
                </a:solidFill>
                <a:ea typeface="Calibri"/>
                <a:cs typeface="Angsana New"/>
              </a:rPr>
              <a:t>สูตร</a:t>
            </a:r>
            <a:endParaRPr lang="en-US" sz="36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197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 descr="C:\Users\ADMINI~1\AppData\Local\Temp\IMG_2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2493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343203" y="764704"/>
            <a:ext cx="1450504" cy="6529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b="1" dirty="0" smtClean="0">
                <a:solidFill>
                  <a:schemeClr val="bg1"/>
                </a:solidFill>
                <a:ea typeface="Calibri"/>
                <a:cs typeface="Angsana New"/>
              </a:rPr>
              <a:t>สูตร</a:t>
            </a:r>
            <a:endParaRPr lang="en-US" sz="36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0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57840" y="1772816"/>
            <a:ext cx="8224685" cy="5878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th-TH" sz="3200" b="1" dirty="0" smtClean="0">
                <a:solidFill>
                  <a:srgbClr val="7030A0"/>
                </a:solidFill>
                <a:ea typeface="Times New Roman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ea typeface="Times New Roman"/>
              </a:rPr>
              <a:t>6. </a:t>
            </a:r>
            <a:r>
              <a:rPr lang="th-TH" sz="3200" b="1" dirty="0" smtClean="0">
                <a:solidFill>
                  <a:srgbClr val="7030A0"/>
                </a:solidFill>
                <a:ea typeface="Times New Roman"/>
              </a:rPr>
              <a:t>การ</a:t>
            </a:r>
            <a:r>
              <a:rPr lang="th-TH" sz="3200" b="1" dirty="0">
                <a:solidFill>
                  <a:srgbClr val="7030A0"/>
                </a:solidFill>
                <a:ea typeface="Times New Roman"/>
              </a:rPr>
              <a:t>ทำงานของลำแสงเลเซอร์ </a:t>
            </a:r>
            <a:r>
              <a:rPr lang="en-US" sz="3200" b="1" dirty="0">
                <a:solidFill>
                  <a:srgbClr val="7030A0"/>
                </a:solidFill>
                <a:latin typeface="Cordia New"/>
                <a:ea typeface="Times New Roman"/>
              </a:rPr>
              <a:t>(Laser Beam Function)</a:t>
            </a:r>
            <a:endParaRPr lang="th-TH" sz="3200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660" y="2780928"/>
            <a:ext cx="330952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302" y="2780929"/>
            <a:ext cx="278515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0931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0649" y="2132856"/>
            <a:ext cx="8208912" cy="11521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th-TH" sz="2800" b="1" dirty="0">
                <a:solidFill>
                  <a:srgbClr val="7030A0"/>
                </a:solidFill>
                <a:ea typeface="Times New Roman"/>
              </a:rPr>
              <a:t>เพื่อประเมินความถูกต้องในการทำงานของเส้นสแกนของลำแสงเลเซอร์และความไม่</a:t>
            </a:r>
            <a:r>
              <a:rPr lang="th-TH" sz="2800" b="1" dirty="0" smtClean="0">
                <a:solidFill>
                  <a:srgbClr val="7030A0"/>
                </a:solidFill>
                <a:ea typeface="Times New Roman"/>
              </a:rPr>
              <a:t>ต่อเนื่องของ</a:t>
            </a:r>
            <a:r>
              <a:rPr lang="th-TH" sz="2800" b="1" dirty="0">
                <a:solidFill>
                  <a:srgbClr val="7030A0"/>
                </a:solidFill>
                <a:ea typeface="Times New Roman"/>
              </a:rPr>
              <a:t>ภาพ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(jitter)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endParaRPr lang="th-TH" sz="2800" b="1" dirty="0">
              <a:solidFill>
                <a:srgbClr val="7030A0"/>
              </a:solidFill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67545" y="1196752"/>
            <a:ext cx="2232247" cy="772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600" b="1" dirty="0" smtClean="0">
                <a:ea typeface="Calibri"/>
                <a:cs typeface="Cordia New"/>
              </a:rPr>
              <a:t>วัตถุประสงค์</a:t>
            </a:r>
            <a:endParaRPr lang="th-TH" sz="4000" dirty="0"/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470925" y="3448540"/>
            <a:ext cx="2074642" cy="772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3200" b="1" spc="5" dirty="0">
                <a:solidFill>
                  <a:schemeClr val="bg1"/>
                </a:solidFill>
                <a:ea typeface="Times New Roman"/>
              </a:rPr>
              <a:t>เครื่องมือ</a:t>
            </a:r>
            <a:endParaRPr lang="en-US" sz="20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448072" y="4345564"/>
            <a:ext cx="8228384" cy="18401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lnSpc>
                <a:spcPct val="115000"/>
              </a:lnSpc>
              <a:buFont typeface="Arial" pitchFamily="34" charset="0"/>
              <a:buNone/>
            </a:pPr>
            <a:r>
              <a:rPr lang="th-TH" sz="2800" b="1" dirty="0" smtClean="0">
                <a:solidFill>
                  <a:srgbClr val="7030A0"/>
                </a:solidFill>
                <a:ea typeface="Times New Roman"/>
              </a:rPr>
              <a:t>1. เครื่องเอกซเรย์ยี่ห้อ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TOSHIBA  Model KXO 50S 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ขนาด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630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mA 150 </a:t>
            </a:r>
            <a:r>
              <a:rPr lang="en-US" sz="2800" b="1" dirty="0" err="1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kVp</a:t>
            </a:r>
            <a:endParaRPr lang="en-US" sz="1800" b="1" dirty="0" smtClean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buFont typeface="Arial" pitchFamily="34" charset="0"/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2. Imaging Plate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 ยี่ห้อ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Fuji 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ขนาด 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14 x 17 </a:t>
            </a:r>
            <a:r>
              <a:rPr lang="th-TH" sz="2800" b="1" dirty="0" smtClean="0">
                <a:solidFill>
                  <a:srgbClr val="7030A0"/>
                </a:solidFill>
                <a:latin typeface="Cordia New"/>
                <a:ea typeface="Times New Roman"/>
              </a:rPr>
              <a:t>นิ้ว</a:t>
            </a:r>
            <a:endParaRPr lang="en-US" sz="1800" b="1" dirty="0" smtClean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 fontAlgn="base">
              <a:lnSpc>
                <a:spcPct val="115000"/>
              </a:lnSpc>
              <a:spcAft>
                <a:spcPts val="1000"/>
              </a:spcAft>
              <a:buFont typeface="Arial" pitchFamily="34" charset="0"/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3. </a:t>
            </a:r>
            <a:r>
              <a:rPr lang="th-TH" sz="2800" b="1" dirty="0" smtClean="0">
                <a:solidFill>
                  <a:srgbClr val="7030A0"/>
                </a:solidFill>
                <a:ea typeface="Times New Roman"/>
              </a:rPr>
              <a:t>วางไม้บรรทัดเหล็ก</a:t>
            </a:r>
            <a:r>
              <a:rPr lang="en-US" sz="2800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 </a:t>
            </a:r>
            <a:endParaRPr lang="en-US" sz="1800" b="1" dirty="0" smtClean="0">
              <a:solidFill>
                <a:srgbClr val="7030A0"/>
              </a:solidFill>
              <a:ea typeface="Times New Roman"/>
              <a:cs typeface="Cordia New"/>
            </a:endParaRPr>
          </a:p>
          <a:p>
            <a:endParaRPr lang="th-TH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90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2071391"/>
            <a:ext cx="8229600" cy="45259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628650" indent="-514350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th-TH" b="1" spc="5" dirty="0" smtClean="0">
                <a:solidFill>
                  <a:srgbClr val="7030A0"/>
                </a:solidFill>
                <a:latin typeface="Cordia New"/>
                <a:ea typeface="Times New Roman"/>
              </a:rPr>
              <a:t>วาง</a:t>
            </a:r>
            <a:r>
              <a:rPr lang="th-TH" b="1" spc="5" dirty="0">
                <a:solidFill>
                  <a:srgbClr val="7030A0"/>
                </a:solidFill>
                <a:latin typeface="Cordia New"/>
                <a:ea typeface="Times New Roman"/>
              </a:rPr>
              <a:t>แผ่น </a:t>
            </a:r>
            <a:r>
              <a:rPr lang="en-US" b="1" spc="5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IP </a:t>
            </a:r>
            <a:r>
              <a:rPr lang="th-TH" b="1" spc="5" dirty="0">
                <a:solidFill>
                  <a:srgbClr val="7030A0"/>
                </a:solidFill>
                <a:latin typeface="Cordia New"/>
                <a:ea typeface="Times New Roman"/>
              </a:rPr>
              <a:t>ขนาด </a:t>
            </a:r>
            <a:r>
              <a:rPr lang="en-US" b="1" spc="5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14x17 </a:t>
            </a:r>
            <a:r>
              <a:rPr lang="th-TH" b="1" spc="5" dirty="0">
                <a:solidFill>
                  <a:srgbClr val="7030A0"/>
                </a:solidFill>
                <a:latin typeface="Cordia New"/>
                <a:ea typeface="Times New Roman"/>
              </a:rPr>
              <a:t>นิ้วสูงจากพื้น </a:t>
            </a:r>
            <a:r>
              <a:rPr lang="en-US" b="1" spc="5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10</a:t>
            </a:r>
            <a:r>
              <a:rPr lang="th-TH" b="1" spc="5" dirty="0" smtClean="0">
                <a:solidFill>
                  <a:srgbClr val="7030A0"/>
                </a:solidFill>
                <a:latin typeface="Cordia New"/>
                <a:ea typeface="Times New Roman"/>
              </a:rPr>
              <a:t> </a:t>
            </a:r>
            <a:r>
              <a:rPr lang="th-TH" b="1" spc="5" dirty="0">
                <a:solidFill>
                  <a:srgbClr val="7030A0"/>
                </a:solidFill>
                <a:latin typeface="Cordia New"/>
                <a:ea typeface="Times New Roman"/>
              </a:rPr>
              <a:t>ซม. ใช้ระยะ </a:t>
            </a:r>
            <a:r>
              <a:rPr lang="en-US" b="1" spc="5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SID 170</a:t>
            </a:r>
            <a:r>
              <a:rPr lang="th-TH" b="1" spc="5" dirty="0">
                <a:solidFill>
                  <a:srgbClr val="7030A0"/>
                </a:solidFill>
                <a:latin typeface="Cordia New"/>
                <a:ea typeface="Times New Roman"/>
              </a:rPr>
              <a:t> ซม. จากหลอดเอกซเรย์ถึงแผ่น </a:t>
            </a:r>
            <a:r>
              <a:rPr lang="en-US" b="1" spc="5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IP</a:t>
            </a:r>
            <a:r>
              <a:rPr lang="th-TH" b="1" spc="5" dirty="0">
                <a:solidFill>
                  <a:srgbClr val="7030A0"/>
                </a:solidFill>
                <a:latin typeface="Cordia New"/>
                <a:ea typeface="Times New Roman"/>
              </a:rPr>
              <a:t> วาง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Imaging Plate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 ยี่ห้อ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Fuji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ขนาด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14 x 17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นิ้ว</a:t>
            </a:r>
            <a:r>
              <a:rPr lang="th-TH" b="1" spc="5" dirty="0">
                <a:solidFill>
                  <a:srgbClr val="7030A0"/>
                </a:solidFill>
                <a:latin typeface="Cordia New"/>
                <a:ea typeface="Times New Roman"/>
              </a:rPr>
              <a:t> </a:t>
            </a:r>
            <a:endParaRPr lang="en-US" sz="2000" b="1" dirty="0" smtClean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628650" indent="-514350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วางไม้บรรทัดเหล็กทำมุมเล็กน้อยกับแนว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sub-scan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บน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image plate </a:t>
            </a:r>
            <a:endParaRPr lang="en-US" sz="2000" b="1" dirty="0" smtClean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628650" indent="-514350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th-TH" b="1" dirty="0" smtClean="0">
                <a:solidFill>
                  <a:srgbClr val="7030A0"/>
                </a:solidFill>
                <a:latin typeface="Cordia New"/>
                <a:ea typeface="Times New Roman"/>
              </a:rPr>
              <a:t> ฉาย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รังสีที่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DAK = 50 µ</a:t>
            </a:r>
            <a:r>
              <a:rPr lang="en-US" b="1" dirty="0" err="1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Gy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(70  </a:t>
            </a:r>
            <a:r>
              <a:rPr lang="en-US" b="1" dirty="0" err="1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kVp</a:t>
            </a: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100 mA 0.05 ) </a:t>
            </a:r>
            <a:r>
              <a:rPr lang="th-TH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ไม่ใช้ </a:t>
            </a: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filter</a:t>
            </a:r>
            <a:endParaRPr lang="en-US" sz="20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7030A0"/>
                </a:solidFill>
                <a:ea typeface="Times New Roman"/>
              </a:rPr>
              <a:t>4. </a:t>
            </a:r>
            <a:r>
              <a:rPr lang="th-TH" sz="2400" b="1" dirty="0" smtClean="0">
                <a:solidFill>
                  <a:srgbClr val="7030A0"/>
                </a:solidFill>
                <a:ea typeface="Times New Roman"/>
              </a:rPr>
              <a:t>     </a:t>
            </a:r>
            <a:r>
              <a:rPr lang="th-TH" b="1" dirty="0" smtClean="0">
                <a:solidFill>
                  <a:srgbClr val="7030A0"/>
                </a:solidFill>
                <a:ea typeface="Times New Roman"/>
              </a:rPr>
              <a:t>นำ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Image Plate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 ไปอ่านภาพ โดยตั้งค่า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 protocol CR readout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ที่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mode Linearity : </a:t>
            </a:r>
            <a:r>
              <a:rPr lang="en-US" b="1" spc="5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Fixed : S = 200 </a:t>
            </a:r>
            <a:endParaRPr lang="en-US" sz="2000" b="1" dirty="0" smtClean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</a:rPr>
              <a:t>5. </a:t>
            </a:r>
            <a:r>
              <a:rPr lang="th-TH" b="1" dirty="0" smtClean="0">
                <a:solidFill>
                  <a:srgbClr val="7030A0"/>
                </a:solidFill>
                <a:latin typeface="Cordia New"/>
                <a:ea typeface="Times New Roman"/>
              </a:rPr>
              <a:t>   เปิด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ภาพที่ทดลองจาก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</a:rPr>
              <a:t> workstation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 </a:t>
            </a:r>
            <a:r>
              <a:rPr lang="th-TH" b="1" dirty="0">
                <a:solidFill>
                  <a:srgbClr val="7030A0"/>
                </a:solidFill>
                <a:latin typeface="Angsana New"/>
                <a:ea typeface="Times New Roman"/>
              </a:rPr>
              <a:t>ขยายภาพประมาณ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</a:rPr>
              <a:t>10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เท่า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</a:rPr>
              <a:t>(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อาจส่งภาพไป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</a:rPr>
              <a:t>reporting monitor)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 ปรับ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</a:rPr>
              <a:t>window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แคบๆ จนเห็นความแตกต่างระหว่างดำกับขาว จะทำให้เห็นขอบชัดเจนเทียบกับพื้นหลัง </a:t>
            </a:r>
            <a:endParaRPr lang="en-US" sz="2800" b="1" dirty="0">
              <a:solidFill>
                <a:srgbClr val="7030A0"/>
              </a:solidFill>
              <a:latin typeface="Angsana New"/>
              <a:ea typeface="Times New Roman"/>
            </a:endParaRPr>
          </a:p>
          <a:p>
            <a:endParaRPr lang="th-TH" b="1" dirty="0">
              <a:solidFill>
                <a:srgbClr val="7030A0"/>
              </a:solidFill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67544" y="1144284"/>
            <a:ext cx="2074642" cy="772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3200" b="1" dirty="0" smtClean="0">
                <a:solidFill>
                  <a:schemeClr val="bg1"/>
                </a:solidFill>
                <a:ea typeface="Times New Roman"/>
              </a:rPr>
              <a:t>วิธีการ</a:t>
            </a:r>
            <a:endParaRPr lang="en-US" sz="20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80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ea typeface="Times New Roman"/>
                <a:cs typeface="Cordia New"/>
              </a:rPr>
              <a:t/>
            </a:r>
            <a:br>
              <a:rPr lang="en-US" sz="2400" dirty="0">
                <a:ea typeface="Times New Roman"/>
                <a:cs typeface="Cordia New"/>
              </a:rPr>
            </a:br>
            <a:endParaRPr lang="th-TH" sz="32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31777" y="2492896"/>
            <a:ext cx="8229600" cy="10081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th-TH" sz="2800" b="1" dirty="0">
                <a:solidFill>
                  <a:srgbClr val="7030A0"/>
                </a:solidFill>
                <a:ea typeface="Times New Roman"/>
              </a:rPr>
              <a:t>แปลผลโดยตรวจดูตามขอบของภาพของไม้บรรทัด ขอบจะต้องต่อเนื่องตลอดภาพ และ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Stair step </a:t>
            </a:r>
            <a:r>
              <a:rPr lang="th-TH" sz="2800" b="1" dirty="0">
                <a:solidFill>
                  <a:srgbClr val="7030A0"/>
                </a:solidFill>
                <a:latin typeface="Cordia New"/>
                <a:ea typeface="Times New Roman"/>
              </a:rPr>
              <a:t>สม่ำเสมอตลอดภาพ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algn="ctr"/>
            <a:endParaRPr lang="th-TH" b="1" dirty="0">
              <a:solidFill>
                <a:srgbClr val="7030A0"/>
              </a:solidFill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67544" y="1628800"/>
            <a:ext cx="2074642" cy="772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3200" b="1" dirty="0" smtClean="0">
                <a:solidFill>
                  <a:schemeClr val="bg1"/>
                </a:solidFill>
                <a:ea typeface="Times New Roman"/>
              </a:rPr>
              <a:t>ผลที่ได้</a:t>
            </a:r>
            <a:endParaRPr lang="en-US" sz="20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  <p:pic>
        <p:nvPicPr>
          <p:cNvPr id="5" name="ตัวแทนเนื้อหา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717034"/>
            <a:ext cx="2098779" cy="2792339"/>
          </a:xfrm>
          <a:prstGeom prst="rect">
            <a:avLst/>
          </a:prstGeom>
        </p:spPr>
      </p:pic>
      <p:pic>
        <p:nvPicPr>
          <p:cNvPr id="6" name="รูปภาพ 5"/>
          <p:cNvPicPr/>
          <p:nvPr/>
        </p:nvPicPr>
        <p:blipFill>
          <a:blip r:embed="rId3"/>
          <a:stretch>
            <a:fillRect/>
          </a:stretch>
        </p:blipFill>
        <p:spPr>
          <a:xfrm>
            <a:off x="3491880" y="3717034"/>
            <a:ext cx="2088232" cy="2792339"/>
          </a:xfrm>
          <a:prstGeom prst="rect">
            <a:avLst/>
          </a:prstGeom>
        </p:spPr>
      </p:pic>
      <p:pic>
        <p:nvPicPr>
          <p:cNvPr id="7" name="รูปภาพ 6"/>
          <p:cNvPicPr/>
          <p:nvPr/>
        </p:nvPicPr>
        <p:blipFill>
          <a:blip r:embed="rId4"/>
          <a:stretch>
            <a:fillRect/>
          </a:stretch>
        </p:blipFill>
        <p:spPr>
          <a:xfrm>
            <a:off x="6444208" y="3717034"/>
            <a:ext cx="1944216" cy="27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62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a typeface="Times New Roman"/>
                <a:cs typeface="Cordia New"/>
              </a:rPr>
              <a:t/>
            </a:r>
            <a:br>
              <a:rPr lang="en-US" sz="2000" dirty="0">
                <a:ea typeface="Times New Roman"/>
                <a:cs typeface="Cordia New"/>
              </a:rPr>
            </a:br>
            <a:endParaRPr lang="th-TH" sz="28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46856" y="1916832"/>
            <a:ext cx="8229600" cy="26642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th-TH" b="1" dirty="0">
                <a:solidFill>
                  <a:srgbClr val="7030A0"/>
                </a:solidFill>
                <a:ea typeface="Times New Roman"/>
              </a:rPr>
              <a:t>ตามมาตรฐาน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IPEM (Institute of Physics and Engineering in Medicine) Report Number 32  </a:t>
            </a: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Jitter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(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ขาว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-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ดำ ผิดปกติ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)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ไม่เกิน 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  <a:sym typeface="Symbol"/>
              </a:rPr>
              <a:t></a:t>
            </a:r>
            <a:r>
              <a:rPr lang="th-TH" b="1" dirty="0">
                <a:solidFill>
                  <a:srgbClr val="7030A0"/>
                </a:solidFill>
                <a:ea typeface="Times New Roman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1 pixel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ตลอดขอบภาพไม้บรรทัด</a:t>
            </a:r>
            <a:endParaRPr lang="en-US" sz="20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7030A0"/>
                </a:solidFill>
                <a:latin typeface="Cordia New"/>
                <a:ea typeface="Times New Roman"/>
              </a:rPr>
              <a:t>1. </a:t>
            </a:r>
            <a:r>
              <a:rPr lang="th-TH" b="1" dirty="0" smtClean="0">
                <a:solidFill>
                  <a:srgbClr val="7030A0"/>
                </a:solidFill>
                <a:latin typeface="Cordia New"/>
                <a:ea typeface="Times New Roman"/>
              </a:rPr>
              <a:t>ลำแสงเลเซอร์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ควรสแกนภาพอย่างราบรื่น หากไม่ปกติจะเป็นสาเหตุของภาพแปลกปลอมได้ </a:t>
            </a:r>
            <a:endParaRPr lang="th-TH" sz="2000" b="1" dirty="0" smtClean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th-TH" b="1" dirty="0" smtClean="0">
                <a:solidFill>
                  <a:srgbClr val="7030A0"/>
                </a:solidFill>
                <a:ea typeface="Times New Roman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2.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การเคลื่อนของแผ่น </a:t>
            </a:r>
            <a:r>
              <a:rPr lang="en-US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image plate </a:t>
            </a:r>
            <a:r>
              <a:rPr lang="th-TH" b="1" dirty="0">
                <a:solidFill>
                  <a:srgbClr val="7030A0"/>
                </a:solidFill>
                <a:latin typeface="Cordia New"/>
                <a:ea typeface="Times New Roman"/>
              </a:rPr>
              <a:t>ในขณะอ่านค่านั้นจะต้องราบรื่น ไม่สั่นไหว</a:t>
            </a:r>
            <a:endParaRPr lang="en-US" sz="20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pPr marL="0" indent="0" eaLnBrk="0" fontAlgn="base" hangingPunct="0">
              <a:lnSpc>
                <a:spcPct val="115000"/>
              </a:lnSpc>
              <a:spcAft>
                <a:spcPts val="0"/>
              </a:spcAft>
              <a:buNone/>
            </a:pPr>
            <a:endParaRPr lang="en-US" sz="2000" b="1" dirty="0">
              <a:solidFill>
                <a:srgbClr val="7030A0"/>
              </a:solidFill>
              <a:ea typeface="Times New Roman"/>
              <a:cs typeface="Cordia New"/>
            </a:endParaRPr>
          </a:p>
          <a:p>
            <a:endParaRPr lang="th-TH" b="1" dirty="0">
              <a:solidFill>
                <a:srgbClr val="7030A0"/>
              </a:solidFill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395536" y="1052736"/>
            <a:ext cx="2074642" cy="772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2800" b="1" dirty="0">
                <a:solidFill>
                  <a:schemeClr val="bg1"/>
                </a:solidFill>
                <a:ea typeface="Times New Roman"/>
              </a:rPr>
              <a:t>เกณฑ์ยอมรับ</a:t>
            </a:r>
            <a:endParaRPr lang="en-US" sz="20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467544" y="4672676"/>
            <a:ext cx="2074642" cy="772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th-TH" sz="3200" b="1" dirty="0">
                <a:solidFill>
                  <a:schemeClr val="bg1"/>
                </a:solidFill>
                <a:ea typeface="Times New Roman"/>
              </a:rPr>
              <a:t>สรุปผล</a:t>
            </a:r>
            <a:endParaRPr lang="en-US" sz="2000" dirty="0">
              <a:solidFill>
                <a:schemeClr val="bg1"/>
              </a:solidFill>
              <a:ea typeface="Times New Roman"/>
              <a:cs typeface="Cordia New"/>
            </a:endParaRPr>
          </a:p>
        </p:txBody>
      </p:sp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467544" y="5517232"/>
            <a:ext cx="8229600" cy="10081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5000"/>
              </a:lnSpc>
              <a:buNone/>
            </a:pPr>
            <a:r>
              <a:rPr lang="th-TH" sz="2800" b="1" dirty="0" smtClean="0">
                <a:solidFill>
                  <a:srgbClr val="7030A0"/>
                </a:solidFill>
                <a:ea typeface="Times New Roman"/>
              </a:rPr>
              <a:t>มี</a:t>
            </a:r>
            <a:r>
              <a:rPr lang="th-TH" sz="2800" b="1" dirty="0">
                <a:solidFill>
                  <a:srgbClr val="7030A0"/>
                </a:solidFill>
                <a:ea typeface="Times New Roman"/>
              </a:rPr>
              <a:t>ความถูกต้องในการทำงานของเส้นสแกนของลำแสงเลเซอร์และมีความต่อเนื่องของภาพ </a:t>
            </a:r>
            <a:r>
              <a:rPr lang="en-US" sz="2800" b="1" dirty="0">
                <a:solidFill>
                  <a:srgbClr val="7030A0"/>
                </a:solidFill>
                <a:latin typeface="Cordia New"/>
                <a:ea typeface="Times New Roman"/>
                <a:cs typeface="Cordia New"/>
              </a:rPr>
              <a:t>(jitter)</a:t>
            </a:r>
            <a:endParaRPr lang="en-US" sz="1800" b="1" dirty="0">
              <a:solidFill>
                <a:srgbClr val="7030A0"/>
              </a:solidFill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00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 txBox="1">
            <a:spLocks/>
          </p:cNvSpPr>
          <p:nvPr/>
        </p:nvSpPr>
        <p:spPr>
          <a:xfrm>
            <a:off x="395536" y="1628800"/>
            <a:ext cx="8229600" cy="10081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3600" b="1" dirty="0" smtClean="0">
                <a:solidFill>
                  <a:srgbClr val="7030A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7. </a:t>
            </a:r>
            <a:r>
              <a:rPr lang="th-TH" sz="3600" b="1" dirty="0" smtClean="0">
                <a:solidFill>
                  <a:srgbClr val="7030A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</a:t>
            </a:r>
            <a:r>
              <a:rPr lang="th-TH" sz="3600" b="1" dirty="0">
                <a:solidFill>
                  <a:srgbClr val="7030A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ควบคุมคุณภาพของจอภาพ</a:t>
            </a:r>
            <a:r>
              <a:rPr lang="en-US" sz="3600" b="1" dirty="0">
                <a:solidFill>
                  <a:srgbClr val="7030A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/>
            </a:r>
            <a:br>
              <a:rPr lang="en-US" sz="3600" b="1" dirty="0">
                <a:solidFill>
                  <a:srgbClr val="7030A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2000" b="1" dirty="0">
                <a:solidFill>
                  <a:srgbClr val="7030A0"/>
                </a:solidFill>
                <a:latin typeface="Trebuchet MS"/>
              </a:rPr>
              <a:t>(Quality Control of Monitor Displays)</a:t>
            </a:r>
            <a:endParaRPr lang="th-TH" sz="1800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80928"/>
            <a:ext cx="5256436" cy="390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78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เนื้อหา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2736"/>
            <a:ext cx="918051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61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96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104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8956"/>
            <a:ext cx="9121876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46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399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583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1634"/>
            <a:ext cx="9144000" cy="584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23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40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29" y="1052736"/>
            <a:ext cx="9146929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4946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3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8332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4524879"/>
              </p:ext>
            </p:extLst>
          </p:nvPr>
        </p:nvGraphicFramePr>
        <p:xfrm>
          <a:off x="457201" y="1884642"/>
          <a:ext cx="8229598" cy="4442914"/>
        </p:xfrm>
        <a:graphic>
          <a:graphicData uri="http://schemas.openxmlformats.org/drawingml/2006/table">
            <a:tbl>
              <a:tblPr firstRow="1" firstCol="1" bandRow="1"/>
              <a:tblGrid>
                <a:gridCol w="376896"/>
                <a:gridCol w="752199"/>
                <a:gridCol w="451744"/>
                <a:gridCol w="605157"/>
                <a:gridCol w="302578"/>
                <a:gridCol w="302578"/>
                <a:gridCol w="302578"/>
                <a:gridCol w="302578"/>
                <a:gridCol w="451213"/>
                <a:gridCol w="451213"/>
                <a:gridCol w="376365"/>
                <a:gridCol w="375804"/>
                <a:gridCol w="376926"/>
                <a:gridCol w="376365"/>
                <a:gridCol w="376365"/>
                <a:gridCol w="376365"/>
                <a:gridCol w="376365"/>
                <a:gridCol w="375834"/>
                <a:gridCol w="920475"/>
              </a:tblGrid>
              <a:tr h="39223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NO.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IP Address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effectLst/>
                          <a:latin typeface="Calibri"/>
                          <a:ea typeface="Calibri"/>
                          <a:cs typeface="TH SarabunPSK"/>
                        </a:rPr>
                        <a:t>ยี่ห้อ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effectLst/>
                          <a:latin typeface="Calibri"/>
                          <a:ea typeface="Calibri"/>
                          <a:cs typeface="TH SarabunPSK"/>
                        </a:rPr>
                        <a:t>ห้องตรวจ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General Image Quality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General Distortion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Luminance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Finest high contrast resolution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Remark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775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NO Smearing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No Artifact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Ramps continuous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Lines straight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Boxes square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Greyscale</a:t>
                      </a:r>
                      <a:r>
                        <a:rPr lang="en-US" sz="1200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 patches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disfinct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5 % square visible in 0 %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95 % square visible in 100 %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Horizontal line pairs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Vertical 1 line  pairs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Number of letter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visible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Dark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Mid-grey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Light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06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500" b="1">
                          <a:effectLst/>
                          <a:latin typeface="Calibri"/>
                          <a:ea typeface="Calibri"/>
                          <a:cs typeface="TH SarabunPSK"/>
                        </a:rPr>
                        <a:t>ตึก </a:t>
                      </a: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X-RAY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TH SarabunPSK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1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172.16.6.11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Totoku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TH SarabunPSK"/>
                        </a:rPr>
                        <a:t>พ.ทิพา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TH SarabunPSK"/>
                        </a:rPr>
                        <a:t>เริ่มใช้  ก.ย. 59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2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172.16.6.12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Totoku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TH SarabunPSK"/>
                        </a:rPr>
                        <a:t>พ.นรินทร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TH SarabunPSK"/>
                        </a:rPr>
                        <a:t>เริ่มใช้  ก.ย. 59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3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172.16.6.13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Totoku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TH SarabunPSK"/>
                        </a:rPr>
                        <a:t>พ.ณัฎฐยา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TH SarabunPSK"/>
                        </a:rPr>
                        <a:t>เริ่มใช้  ก.ย. 59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4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172.16.6.16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Totoku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Mammo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5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172.16.6.23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Dell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TH SarabunPSK"/>
                        </a:rPr>
                        <a:t>ตรวจพิเศษ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6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172.16.9.88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Philip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TH SarabunPSK"/>
                        </a:rPr>
                        <a:t>ทะเบียน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TH SarabunPSK"/>
                        </a:rPr>
                        <a:t>เริ่มใช้  ก.ย. 59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7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172.16.6.22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Dell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TH SarabunPSK"/>
                        </a:rPr>
                        <a:t>ทะเบียน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8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172.16.6.14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/>
                          <a:ea typeface="Calibri"/>
                          <a:cs typeface="Cordia New"/>
                        </a:rPr>
                        <a:t>Totoku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US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TH SarabunPSK"/>
                        </a:rPr>
                        <a:t>เริ่มใช้  ก.ย. 59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8551" marR="5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สี่เหลี่ยมผืนผ้า 9"/>
          <p:cNvSpPr/>
          <p:nvPr/>
        </p:nvSpPr>
        <p:spPr>
          <a:xfrm>
            <a:off x="2051720" y="836712"/>
            <a:ext cx="6120680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2000" b="1" dirty="0" smtClean="0">
              <a:ea typeface="Calibri"/>
              <a:cs typeface="TH SarabunPSK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000" b="1" dirty="0" smtClean="0">
                <a:ea typeface="Calibri"/>
                <a:cs typeface="TH SarabunPSK"/>
              </a:rPr>
              <a:t>ตาราง</a:t>
            </a:r>
            <a:r>
              <a:rPr lang="th-TH" sz="2000" b="1" dirty="0">
                <a:ea typeface="Calibri"/>
                <a:cs typeface="TH SarabunPSK"/>
              </a:rPr>
              <a:t>บันทึก </a:t>
            </a:r>
            <a:r>
              <a:rPr lang="en-US" sz="2000" b="1" dirty="0">
                <a:latin typeface="TH SarabunPSK"/>
                <a:ea typeface="Calibri"/>
                <a:cs typeface="Cordia New"/>
              </a:rPr>
              <a:t>QC </a:t>
            </a:r>
            <a:r>
              <a:rPr lang="th-TH" sz="2000" b="1" dirty="0">
                <a:latin typeface="TH SarabunPSK"/>
                <a:ea typeface="Calibri"/>
              </a:rPr>
              <a:t>จอภาพ โดย</a:t>
            </a:r>
            <a:r>
              <a:rPr lang="th-TH" sz="2000" b="1" dirty="0" err="1">
                <a:latin typeface="TH SarabunPSK"/>
                <a:ea typeface="Calibri"/>
              </a:rPr>
              <a:t>ใชัโปร</a:t>
            </a:r>
            <a:r>
              <a:rPr lang="th-TH" sz="2000" b="1" dirty="0">
                <a:latin typeface="TH SarabunPSK"/>
                <a:ea typeface="Calibri"/>
              </a:rPr>
              <a:t>แกรม </a:t>
            </a:r>
            <a:r>
              <a:rPr lang="en-US" sz="2000" b="1" dirty="0">
                <a:latin typeface="TH SarabunPSK"/>
                <a:ea typeface="Calibri"/>
                <a:cs typeface="Cordia New"/>
              </a:rPr>
              <a:t>SMPTE  </a:t>
            </a:r>
            <a:r>
              <a:rPr lang="th-TH" sz="2000" b="1" dirty="0">
                <a:latin typeface="TH SarabunPSK"/>
                <a:ea typeface="Calibri"/>
              </a:rPr>
              <a:t>เดือน..................................</a:t>
            </a:r>
            <a:endParaRPr lang="en-US" sz="1200" dirty="0">
              <a:ea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1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ublic\Pictures\Sample Pictures\Hydrangea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72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191683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452236" y="4797152"/>
            <a:ext cx="2691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THE END</a:t>
            </a:r>
            <a:endParaRPr lang="th-TH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93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9513" y="2206577"/>
            <a:ext cx="8784976" cy="424676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7030A0"/>
                </a:solidFill>
                <a:ea typeface="Calibri"/>
              </a:rPr>
              <a:t>1.</a:t>
            </a:r>
            <a:r>
              <a:rPr lang="th-TH" sz="2400" b="1" dirty="0" smtClean="0">
                <a:solidFill>
                  <a:srgbClr val="7030A0"/>
                </a:solidFill>
                <a:ea typeface="Calibri"/>
              </a:rPr>
              <a:t> การ</a:t>
            </a:r>
            <a:r>
              <a:rPr lang="th-TH" sz="2400" b="1" dirty="0">
                <a:solidFill>
                  <a:srgbClr val="7030A0"/>
                </a:solidFill>
                <a:ea typeface="Calibri"/>
              </a:rPr>
              <a:t>ประเมินการทำความสะอาดคาสเซท </a:t>
            </a:r>
            <a:r>
              <a:rPr lang="en-US" sz="2400" b="1" dirty="0">
                <a:solidFill>
                  <a:srgbClr val="7030A0"/>
                </a:solidFill>
                <a:ea typeface="Angsana New"/>
              </a:rPr>
              <a:t>( Cassette ) </a:t>
            </a:r>
            <a:r>
              <a:rPr lang="th-TH" sz="2400" b="1" dirty="0">
                <a:solidFill>
                  <a:srgbClr val="7030A0"/>
                </a:solidFill>
                <a:ea typeface="Calibri"/>
              </a:rPr>
              <a:t>และแผ่นรับภาพ</a:t>
            </a:r>
            <a:r>
              <a:rPr lang="en-US" sz="2400" b="1" dirty="0">
                <a:solidFill>
                  <a:srgbClr val="7030A0"/>
                </a:solidFill>
                <a:ea typeface="Calibri"/>
              </a:rPr>
              <a:t>(Image </a:t>
            </a:r>
            <a:r>
              <a:rPr lang="en-US" sz="2400" b="1" dirty="0" smtClean="0">
                <a:solidFill>
                  <a:srgbClr val="7030A0"/>
                </a:solidFill>
                <a:ea typeface="Calibri"/>
              </a:rPr>
              <a:t>plate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7030A0"/>
                </a:solidFill>
                <a:ea typeface="Calibri"/>
              </a:rPr>
              <a:t>2</a:t>
            </a:r>
            <a:r>
              <a:rPr lang="en-US" sz="2400" b="1" dirty="0" smtClean="0">
                <a:solidFill>
                  <a:srgbClr val="7030A0"/>
                </a:solidFill>
                <a:ea typeface="Calibri"/>
              </a:rPr>
              <a:t>. </a:t>
            </a:r>
            <a:r>
              <a:rPr lang="th-TH" sz="2400" b="1" dirty="0" smtClean="0">
                <a:solidFill>
                  <a:srgbClr val="7030A0"/>
                </a:solidFill>
                <a:ea typeface="Calibri"/>
              </a:rPr>
              <a:t>การ</a:t>
            </a:r>
            <a:r>
              <a:rPr lang="th-TH" sz="2400" b="1" dirty="0">
                <a:solidFill>
                  <a:srgbClr val="7030A0"/>
                </a:solidFill>
                <a:ea typeface="Calibri"/>
              </a:rPr>
              <a:t>บันทึกจำนวนการใช้งานของแผ่นรับภาพ</a:t>
            </a:r>
            <a:endParaRPr lang="en-US" sz="2400" b="1" dirty="0" smtClean="0">
              <a:solidFill>
                <a:srgbClr val="7030A0"/>
              </a:solidFill>
              <a:ea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7030A0"/>
                </a:solidFill>
                <a:ea typeface="Times New Roman"/>
              </a:rPr>
              <a:t>3</a:t>
            </a:r>
            <a:r>
              <a:rPr lang="en-US" sz="2800" b="1" dirty="0" smtClean="0">
                <a:solidFill>
                  <a:srgbClr val="7030A0"/>
                </a:solidFill>
                <a:ea typeface="Times New Roman"/>
              </a:rPr>
              <a:t>. </a:t>
            </a:r>
            <a:r>
              <a:rPr lang="th-TH" sz="2400" b="1" dirty="0" smtClean="0">
                <a:solidFill>
                  <a:srgbClr val="7030A0"/>
                </a:solidFill>
                <a:ea typeface="Times New Roman"/>
              </a:rPr>
              <a:t>สัญญาณรบกวนมืด (</a:t>
            </a:r>
            <a:r>
              <a:rPr lang="en-US" sz="2400" b="1" dirty="0" smtClean="0">
                <a:solidFill>
                  <a:srgbClr val="7030A0"/>
                </a:solidFill>
                <a:ea typeface="Times New Roman"/>
              </a:rPr>
              <a:t>Dark Noise</a:t>
            </a:r>
            <a:r>
              <a:rPr lang="th-TH" sz="2400" b="1" dirty="0" smtClean="0">
                <a:solidFill>
                  <a:srgbClr val="7030A0"/>
                </a:solidFill>
                <a:ea typeface="Times New Roman"/>
              </a:rPr>
              <a:t>)</a:t>
            </a:r>
            <a:endParaRPr lang="en-US" sz="2400" b="1" dirty="0" smtClean="0">
              <a:solidFill>
                <a:srgbClr val="7030A0"/>
              </a:solidFill>
              <a:ea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spc="5" dirty="0" smtClean="0">
                <a:solidFill>
                  <a:srgbClr val="7030A0"/>
                </a:solidFill>
                <a:ea typeface="Times New Roman"/>
              </a:rPr>
              <a:t>4</a:t>
            </a:r>
            <a:r>
              <a:rPr lang="en-US" sz="2400" b="1" spc="5" dirty="0" smtClean="0">
                <a:solidFill>
                  <a:srgbClr val="7030A0"/>
                </a:solidFill>
                <a:ea typeface="Times New Roman"/>
              </a:rPr>
              <a:t>. </a:t>
            </a:r>
            <a:r>
              <a:rPr lang="th-TH" sz="2400" b="1" spc="5" dirty="0" smtClean="0">
                <a:solidFill>
                  <a:srgbClr val="7030A0"/>
                </a:solidFill>
                <a:ea typeface="Times New Roman"/>
              </a:rPr>
              <a:t>ความ</a:t>
            </a:r>
            <a:r>
              <a:rPr lang="th-TH" sz="2400" b="1" spc="5" dirty="0">
                <a:solidFill>
                  <a:srgbClr val="7030A0"/>
                </a:solidFill>
                <a:ea typeface="Times New Roman"/>
              </a:rPr>
              <a:t>สม่ำเสมอ </a:t>
            </a:r>
            <a:r>
              <a:rPr lang="en-US" sz="2400" b="1" spc="5" dirty="0">
                <a:solidFill>
                  <a:srgbClr val="7030A0"/>
                </a:solidFill>
                <a:ea typeface="Times New Roman"/>
              </a:rPr>
              <a:t>(Measured </a:t>
            </a:r>
            <a:r>
              <a:rPr lang="en-US" sz="2400" b="1" spc="5" dirty="0" smtClean="0">
                <a:solidFill>
                  <a:srgbClr val="7030A0"/>
                </a:solidFill>
                <a:ea typeface="Times New Roman"/>
              </a:rPr>
              <a:t>uniformity)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spc="5" dirty="0" smtClean="0">
                <a:solidFill>
                  <a:srgbClr val="7030A0"/>
                </a:solidFill>
                <a:ea typeface="Times New Roman"/>
              </a:rPr>
              <a:t>5</a:t>
            </a:r>
            <a:r>
              <a:rPr lang="en-US" sz="2400" b="1" spc="5" dirty="0" smtClean="0">
                <a:solidFill>
                  <a:srgbClr val="7030A0"/>
                </a:solidFill>
                <a:ea typeface="Times New Roman"/>
              </a:rPr>
              <a:t>. </a:t>
            </a:r>
            <a:r>
              <a:rPr lang="th-TH" sz="2400" b="1" dirty="0">
                <a:solidFill>
                  <a:srgbClr val="7030A0"/>
                </a:solidFill>
                <a:ea typeface="Times New Roman"/>
              </a:rPr>
              <a:t>ประสิทธิภาพการลบสัญญาณ (</a:t>
            </a:r>
            <a:r>
              <a:rPr lang="en-US" sz="2400" b="1" dirty="0">
                <a:solidFill>
                  <a:srgbClr val="7030A0"/>
                </a:solidFill>
                <a:ea typeface="Times New Roman"/>
              </a:rPr>
              <a:t>Erasure cycle efficiency</a:t>
            </a:r>
            <a:r>
              <a:rPr lang="en-US" sz="2400" b="1" dirty="0" smtClean="0">
                <a:solidFill>
                  <a:srgbClr val="7030A0"/>
                </a:solidFill>
                <a:ea typeface="Times New Roman"/>
              </a:rPr>
              <a:t>)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None/>
            </a:pPr>
            <a:r>
              <a:rPr lang="th-TH" sz="2800" b="1" dirty="0" smtClean="0">
                <a:solidFill>
                  <a:srgbClr val="7030A0"/>
                </a:solidFill>
                <a:ea typeface="Times New Roman"/>
              </a:rPr>
              <a:t>6</a:t>
            </a:r>
            <a:r>
              <a:rPr lang="th-TH" sz="2400" b="1" dirty="0" smtClean="0">
                <a:solidFill>
                  <a:srgbClr val="7030A0"/>
                </a:solidFill>
                <a:ea typeface="Times New Roman"/>
              </a:rPr>
              <a:t>. การ</a:t>
            </a:r>
            <a:r>
              <a:rPr lang="th-TH" sz="2400" b="1" dirty="0">
                <a:solidFill>
                  <a:srgbClr val="7030A0"/>
                </a:solidFill>
                <a:ea typeface="Times New Roman"/>
              </a:rPr>
              <a:t>ทำงานของลำแสงเลเซอร์ </a:t>
            </a:r>
            <a:r>
              <a:rPr lang="en-US" sz="2400" b="1" dirty="0">
                <a:solidFill>
                  <a:srgbClr val="7030A0"/>
                </a:solidFill>
                <a:ea typeface="Times New Roman"/>
              </a:rPr>
              <a:t>(Laser Beam Function</a:t>
            </a:r>
            <a:r>
              <a:rPr lang="en-US" sz="2400" b="1" dirty="0" smtClean="0">
                <a:solidFill>
                  <a:srgbClr val="7030A0"/>
                </a:solidFill>
                <a:ea typeface="Times New Roman"/>
              </a:rPr>
              <a:t>)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None/>
            </a:pPr>
            <a:r>
              <a:rPr lang="th-TH" sz="2800" b="1" dirty="0" smtClean="0">
                <a:solidFill>
                  <a:srgbClr val="7030A0"/>
                </a:solidFill>
                <a:ea typeface="Times New Roman"/>
              </a:rPr>
              <a:t>7</a:t>
            </a:r>
            <a:r>
              <a:rPr lang="th-TH" sz="2400" b="1" dirty="0" smtClean="0">
                <a:solidFill>
                  <a:srgbClr val="7030A0"/>
                </a:solidFill>
                <a:ea typeface="Times New Roman"/>
              </a:rPr>
              <a:t>. การ</a:t>
            </a:r>
            <a:r>
              <a:rPr lang="th-TH" sz="2400" b="1" dirty="0">
                <a:solidFill>
                  <a:srgbClr val="7030A0"/>
                </a:solidFill>
                <a:ea typeface="Times New Roman"/>
              </a:rPr>
              <a:t>ควบคุมคุณภาพของ</a:t>
            </a:r>
            <a:r>
              <a:rPr lang="th-TH" sz="2400" b="1" dirty="0" smtClean="0">
                <a:solidFill>
                  <a:srgbClr val="7030A0"/>
                </a:solidFill>
                <a:ea typeface="Times New Roman"/>
              </a:rPr>
              <a:t>จอภาพ (</a:t>
            </a:r>
            <a:r>
              <a:rPr lang="en-US" sz="2400" b="1" dirty="0">
                <a:solidFill>
                  <a:srgbClr val="7030A0"/>
                </a:solidFill>
                <a:ea typeface="Times New Roman"/>
              </a:rPr>
              <a:t>Quality Control of Monitor Displays)</a:t>
            </a:r>
            <a:endParaRPr lang="en-US" sz="2400" b="1" dirty="0" smtClean="0">
              <a:solidFill>
                <a:srgbClr val="7030A0"/>
              </a:solidFill>
              <a:ea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en-US" sz="2000" b="1" dirty="0">
              <a:solidFill>
                <a:srgbClr val="7030A0"/>
              </a:solidFill>
              <a:ea typeface="Times New Roman"/>
            </a:endParaRPr>
          </a:p>
          <a:p>
            <a:pPr marL="0" indent="0">
              <a:buNone/>
            </a:pPr>
            <a:endParaRPr lang="th-TH" sz="2800" dirty="0"/>
          </a:p>
        </p:txBody>
      </p:sp>
      <p:sp>
        <p:nvSpPr>
          <p:cNvPr id="4" name="สี่เหลี่ยมมุมมน 28"/>
          <p:cNvSpPr/>
          <p:nvPr/>
        </p:nvSpPr>
        <p:spPr>
          <a:xfrm>
            <a:off x="179512" y="1052736"/>
            <a:ext cx="7128792" cy="86580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th-TH" sz="3200" b="1" dirty="0">
                <a:solidFill>
                  <a:srgbClr val="7030A0"/>
                </a:solidFill>
              </a:rPr>
              <a:t>การควบคุมคุณภาพเครื่องสร้างภาพรังสีดิจิตอล</a:t>
            </a:r>
          </a:p>
        </p:txBody>
      </p:sp>
    </p:spTree>
    <p:extLst>
      <p:ext uri="{BB962C8B-B14F-4D97-AF65-F5344CB8AC3E}">
        <p14:creationId xmlns:p14="http://schemas.microsoft.com/office/powerpoint/2010/main" xmlns="" val="361010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-315416"/>
            <a:ext cx="8229600" cy="1143000"/>
          </a:xfrm>
        </p:spPr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7" y="1772816"/>
            <a:ext cx="8352928" cy="1828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742950" lvl="0" indent="-742950" algn="ctr">
              <a:lnSpc>
                <a:spcPct val="115000"/>
              </a:lnSpc>
              <a:buAutoNum type="arabicPeriod"/>
            </a:pPr>
            <a:r>
              <a:rPr lang="th-TH" sz="3600" b="1" dirty="0" smtClean="0">
                <a:solidFill>
                  <a:srgbClr val="7030A0"/>
                </a:solidFill>
                <a:ea typeface="Calibri"/>
              </a:rPr>
              <a:t>การ</a:t>
            </a:r>
            <a:r>
              <a:rPr lang="th-TH" sz="3600" b="1" dirty="0">
                <a:solidFill>
                  <a:srgbClr val="7030A0"/>
                </a:solidFill>
                <a:ea typeface="Calibri"/>
              </a:rPr>
              <a:t>ประเมินการทำความสะอาดคาสเซท </a:t>
            </a:r>
            <a:endParaRPr lang="en-US" sz="3600" b="1" dirty="0" smtClean="0">
              <a:solidFill>
                <a:srgbClr val="7030A0"/>
              </a:solidFill>
              <a:ea typeface="Calibri"/>
            </a:endParaRPr>
          </a:p>
          <a:p>
            <a:pPr marL="742950" lvl="0" indent="-742950" algn="ctr">
              <a:lnSpc>
                <a:spcPct val="115000"/>
              </a:lnSpc>
              <a:buNone/>
            </a:pPr>
            <a:r>
              <a:rPr lang="en-US" sz="3600" b="1" dirty="0" smtClean="0">
                <a:solidFill>
                  <a:srgbClr val="7030A0"/>
                </a:solidFill>
                <a:latin typeface="Cordia New"/>
                <a:ea typeface="Angsana New"/>
              </a:rPr>
              <a:t>( </a:t>
            </a:r>
            <a:r>
              <a:rPr lang="en-US" sz="3600" b="1" dirty="0">
                <a:solidFill>
                  <a:srgbClr val="7030A0"/>
                </a:solidFill>
                <a:latin typeface="Cordia New"/>
                <a:ea typeface="Angsana New"/>
              </a:rPr>
              <a:t>Cassette ) </a:t>
            </a:r>
            <a:r>
              <a:rPr lang="th-TH" sz="3600" b="1" dirty="0">
                <a:solidFill>
                  <a:srgbClr val="7030A0"/>
                </a:solidFill>
                <a:ea typeface="Calibri"/>
              </a:rPr>
              <a:t>และแผ่นรับ</a:t>
            </a:r>
            <a:r>
              <a:rPr lang="th-TH" sz="3600" b="1" dirty="0" smtClean="0">
                <a:solidFill>
                  <a:srgbClr val="7030A0"/>
                </a:solidFill>
                <a:ea typeface="Calibri"/>
              </a:rPr>
              <a:t>ภาพ</a:t>
            </a:r>
            <a:r>
              <a:rPr lang="en-US" sz="3600" b="1" dirty="0" smtClean="0">
                <a:solidFill>
                  <a:srgbClr val="7030A0"/>
                </a:solidFill>
                <a:ea typeface="Calibri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latin typeface="Cordia New"/>
                <a:ea typeface="Calibri"/>
              </a:rPr>
              <a:t>( Imaging plate</a:t>
            </a:r>
            <a:r>
              <a:rPr lang="th-TH" sz="3600" b="1" dirty="0" smtClean="0">
                <a:solidFill>
                  <a:srgbClr val="7030A0"/>
                </a:solidFill>
                <a:latin typeface="Cordia New"/>
                <a:ea typeface="Calibri"/>
              </a:rPr>
              <a:t> )</a:t>
            </a:r>
            <a:endParaRPr lang="en-US" sz="3600" b="1" dirty="0">
              <a:solidFill>
                <a:srgbClr val="7030A0"/>
              </a:solidFill>
              <a:latin typeface="Cordia New"/>
              <a:ea typeface="Calibri"/>
            </a:endParaRPr>
          </a:p>
          <a:p>
            <a:pPr algn="ctr"/>
            <a:endParaRPr lang="th-TH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75852"/>
            <a:ext cx="6163227" cy="28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11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1472" y="1643050"/>
            <a:ext cx="2214578" cy="84984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3200" b="1" dirty="0">
                <a:ea typeface="Calibri"/>
                <a:cs typeface="Cordia New"/>
              </a:rPr>
              <a:t>วัตถุประสงค์</a:t>
            </a:r>
            <a:endParaRPr lang="th-TH" sz="32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85720" y="2780928"/>
            <a:ext cx="8715436" cy="32198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rgbClr val="7030A0"/>
                </a:solidFill>
                <a:ea typeface="Calibri"/>
                <a:cs typeface="Cordia New"/>
              </a:rPr>
              <a:t>1</a:t>
            </a:r>
            <a:r>
              <a:rPr lang="en-US" b="1" dirty="0" smtClean="0">
                <a:solidFill>
                  <a:srgbClr val="7030A0"/>
                </a:solidFill>
                <a:ea typeface="Calibri"/>
                <a:cs typeface="Cordia New"/>
              </a:rPr>
              <a:t>.</a:t>
            </a:r>
            <a:r>
              <a:rPr lang="th-TH" b="1" dirty="0" smtClean="0">
                <a:solidFill>
                  <a:srgbClr val="7030A0"/>
                </a:solidFill>
                <a:ea typeface="Calibri"/>
                <a:cs typeface="Cordia New"/>
              </a:rPr>
              <a:t> </a:t>
            </a:r>
            <a:r>
              <a:rPr lang="th-TH" b="1" dirty="0" smtClean="0">
                <a:solidFill>
                  <a:srgbClr val="7030A0"/>
                </a:solidFill>
                <a:ea typeface="Calibri"/>
              </a:rPr>
              <a:t>เพื่อ</a:t>
            </a:r>
            <a:r>
              <a:rPr lang="th-TH" b="1" dirty="0">
                <a:solidFill>
                  <a:srgbClr val="7030A0"/>
                </a:solidFill>
                <a:ea typeface="Calibri"/>
              </a:rPr>
              <a:t>ประเมินสภาพทั่วไปของคาสเซทและแผ่นรับ</a:t>
            </a:r>
            <a:r>
              <a:rPr lang="th-TH" b="1" dirty="0" smtClean="0">
                <a:solidFill>
                  <a:srgbClr val="7030A0"/>
                </a:solidFill>
                <a:ea typeface="Calibri"/>
              </a:rPr>
              <a:t>ภาพ</a:t>
            </a:r>
            <a:endParaRPr lang="en-US" sz="2000" b="1" dirty="0" smtClean="0">
              <a:solidFill>
                <a:srgbClr val="7030A0"/>
              </a:solidFill>
              <a:ea typeface="Calibri"/>
              <a:cs typeface="Cordia New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7030A0"/>
                </a:solidFill>
                <a:ea typeface="Calibri"/>
                <a:cs typeface="Cordia New"/>
              </a:rPr>
              <a:t>2</a:t>
            </a:r>
            <a:r>
              <a:rPr lang="en-US" b="1" dirty="0" smtClean="0">
                <a:solidFill>
                  <a:srgbClr val="7030A0"/>
                </a:solidFill>
                <a:ea typeface="Calibri"/>
                <a:cs typeface="Cordia New"/>
              </a:rPr>
              <a:t>.</a:t>
            </a:r>
            <a:r>
              <a:rPr lang="th-TH" b="1" dirty="0" smtClean="0">
                <a:solidFill>
                  <a:srgbClr val="7030A0"/>
                </a:solidFill>
                <a:ea typeface="Calibri"/>
                <a:cs typeface="Cordia New"/>
              </a:rPr>
              <a:t> </a:t>
            </a:r>
            <a:r>
              <a:rPr lang="th-TH" b="1" dirty="0" smtClean="0">
                <a:solidFill>
                  <a:srgbClr val="7030A0"/>
                </a:solidFill>
                <a:ea typeface="Calibri"/>
              </a:rPr>
              <a:t>เพื่อ</a:t>
            </a:r>
            <a:r>
              <a:rPr lang="th-TH" b="1" dirty="0">
                <a:solidFill>
                  <a:srgbClr val="7030A0"/>
                </a:solidFill>
                <a:ea typeface="Calibri"/>
              </a:rPr>
              <a:t>ตรวจหาคราบสกปรกและบริเวณที่ผิดปกติของคาสเซทและแผ่นรับ</a:t>
            </a:r>
            <a:r>
              <a:rPr lang="th-TH" b="1" dirty="0" smtClean="0">
                <a:solidFill>
                  <a:srgbClr val="7030A0"/>
                </a:solidFill>
                <a:ea typeface="Calibri"/>
              </a:rPr>
              <a:t>ภาพ</a:t>
            </a:r>
            <a:endParaRPr lang="en-US" sz="2000" b="1" dirty="0" smtClean="0">
              <a:solidFill>
                <a:srgbClr val="7030A0"/>
              </a:solidFill>
              <a:ea typeface="Calibri"/>
              <a:cs typeface="Cordia New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7030A0"/>
                </a:solidFill>
                <a:ea typeface="Calibri"/>
                <a:cs typeface="Cordia New"/>
              </a:rPr>
              <a:t>3</a:t>
            </a:r>
            <a:r>
              <a:rPr lang="en-US" b="1" dirty="0" smtClean="0">
                <a:solidFill>
                  <a:srgbClr val="7030A0"/>
                </a:solidFill>
                <a:ea typeface="Calibri"/>
                <a:cs typeface="Cordia New"/>
              </a:rPr>
              <a:t>.</a:t>
            </a:r>
            <a:r>
              <a:rPr lang="th-TH" b="1" dirty="0" smtClean="0">
                <a:solidFill>
                  <a:srgbClr val="7030A0"/>
                </a:solidFill>
                <a:ea typeface="Calibri"/>
                <a:cs typeface="Cordia New"/>
              </a:rPr>
              <a:t> </a:t>
            </a:r>
            <a:r>
              <a:rPr lang="th-TH" b="1" dirty="0" smtClean="0">
                <a:solidFill>
                  <a:srgbClr val="7030A0"/>
                </a:solidFill>
                <a:ea typeface="Calibri"/>
              </a:rPr>
              <a:t>เพื่อ</a:t>
            </a:r>
            <a:r>
              <a:rPr lang="th-TH" b="1" dirty="0">
                <a:solidFill>
                  <a:srgbClr val="7030A0"/>
                </a:solidFill>
                <a:ea typeface="Calibri"/>
              </a:rPr>
              <a:t>ทำความสะอาดคาสเซทและแผ่นรับภาพ</a:t>
            </a:r>
            <a:endParaRPr lang="en-US" sz="2000" b="1" dirty="0">
              <a:solidFill>
                <a:srgbClr val="7030A0"/>
              </a:solidFill>
              <a:ea typeface="Calibri"/>
              <a:cs typeface="Cordia New"/>
            </a:endParaRPr>
          </a:p>
          <a:p>
            <a:pPr marL="0" indent="0">
              <a:buNone/>
            </a:pPr>
            <a:endParaRPr lang="th-TH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1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2379</Words>
  <Application>Microsoft Office PowerPoint</Application>
  <PresentationFormat>นำเสนอทางหน้าจอ (4:3)</PresentationFormat>
  <Paragraphs>444</Paragraphs>
  <Slides>66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2</vt:i4>
      </vt:variant>
      <vt:variant>
        <vt:lpstr>ชื่อเรื่องภาพนิ่ง</vt:lpstr>
      </vt:variant>
      <vt:variant>
        <vt:i4>66</vt:i4>
      </vt:variant>
    </vt:vector>
  </HeadingPairs>
  <TitlesOfParts>
    <vt:vector size="68" baseType="lpstr">
      <vt:lpstr>1_ชุดรูปแบบของ Office</vt:lpstr>
      <vt:lpstr>ชุดรูปแบบของ Office</vt:lpstr>
      <vt:lpstr>ภาพนิ่ง 1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วัตถุประสงค์</vt:lpstr>
      <vt:lpstr>ภาพนิ่ง 10</vt:lpstr>
      <vt:lpstr> สำรวจสภาพทั่วไปของคาสเซทและแผ่นรับภาพ (Image plate)โดยตรวจหาตำแหน่งที่สกปรกหรือผิดปกติด้วยสายตา </vt:lpstr>
      <vt:lpstr>  ใช้ผ้าชุบน้ำหมาดเช็ดทำความสะอาดคาสเซทใส่แผ่นรับภาพ </vt:lpstr>
      <vt:lpstr> </vt:lpstr>
      <vt:lpstr>วิธีทำความสะอาดแผ่นรับภาพ Imaging Plate  (ต่อ)</vt:lpstr>
      <vt:lpstr>วิธีทำความสะอาดแผ่นรับภาพ Imaging Plate  (ต่อ)</vt:lpstr>
      <vt:lpstr> </vt:lpstr>
      <vt:lpstr>ภาพนิ่ง 17</vt:lpstr>
      <vt:lpstr> 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วิธีการทดลอง </vt:lpstr>
      <vt:lpstr>ภาพนิ่ง 29</vt:lpstr>
      <vt:lpstr> ตารางการวัดสัญญาณรบกวนในแผ่น Imaging Plate (Imaging Plate Dark Noise) </vt:lpstr>
      <vt:lpstr>ภาพนิ่ง 31</vt:lpstr>
      <vt:lpstr> </vt:lpstr>
      <vt:lpstr>ภาพนิ่ง 33</vt:lpstr>
      <vt:lpstr>ภาพนิ่ง 34</vt:lpstr>
      <vt:lpstr>ภาพนิ่ง 35</vt:lpstr>
      <vt:lpstr>วาง IP ตามแนว  Anode กับ cathode</vt:lpstr>
      <vt:lpstr>ภาพนิ่ง 37</vt:lpstr>
      <vt:lpstr>ภาพนิ่ง 38</vt:lpstr>
      <vt:lpstr>     </vt:lpstr>
      <vt:lpstr>ภาพนิ่ง 40</vt:lpstr>
      <vt:lpstr>ภาพนิ่ง 41</vt:lpstr>
      <vt:lpstr>ภาพนิ่ง 42</vt:lpstr>
      <vt:lpstr>ภาพนิ่ง 43</vt:lpstr>
      <vt:lpstr>ภาพนิ่ง 44</vt:lpstr>
      <vt:lpstr>ภาพนิ่ง 45</vt:lpstr>
      <vt:lpstr>ภาพนิ่ง 46</vt:lpstr>
      <vt:lpstr>ภาพนิ่ง 47</vt:lpstr>
      <vt:lpstr>ภาพนิ่ง 48</vt:lpstr>
      <vt:lpstr>ภาพนิ่ง 49</vt:lpstr>
      <vt:lpstr>สูตร</vt:lpstr>
      <vt:lpstr>สูตร</vt:lpstr>
      <vt:lpstr>ภาพนิ่ง 52</vt:lpstr>
      <vt:lpstr>ภาพนิ่ง 53</vt:lpstr>
      <vt:lpstr>ภาพนิ่ง 54</vt:lpstr>
      <vt:lpstr> </vt:lpstr>
      <vt:lpstr> </vt:lpstr>
      <vt:lpstr>ภาพนิ่ง 57</vt:lpstr>
      <vt:lpstr>ภาพนิ่ง 58</vt:lpstr>
      <vt:lpstr>ภาพนิ่ง 59</vt:lpstr>
      <vt:lpstr>ภาพนิ่ง 60</vt:lpstr>
      <vt:lpstr>ภาพนิ่ง 61</vt:lpstr>
      <vt:lpstr>ภาพนิ่ง 62</vt:lpstr>
      <vt:lpstr>ภาพนิ่ง 63</vt:lpstr>
      <vt:lpstr>ภาพนิ่ง 64</vt:lpstr>
      <vt:lpstr>ภาพนิ่ง 65</vt:lpstr>
      <vt:lpstr>ภาพนิ่ง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KD</dc:creator>
  <cp:lastModifiedBy>USER</cp:lastModifiedBy>
  <cp:revision>169</cp:revision>
  <dcterms:created xsi:type="dcterms:W3CDTF">2018-03-30T03:29:11Z</dcterms:created>
  <dcterms:modified xsi:type="dcterms:W3CDTF">2018-04-23T03:24:14Z</dcterms:modified>
</cp:coreProperties>
</file>