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16/04/61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16/04/61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16/04/61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16/04/61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16/04/61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16/04/61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16/04/61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16/04/61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16/04/61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16/04/61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16/04/61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16/04/61</a:t>
            </a:fld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2592287"/>
          </a:xfrm>
        </p:spPr>
        <p:txBody>
          <a:bodyPr>
            <a:normAutofit/>
          </a:bodyPr>
          <a:lstStyle/>
          <a:p>
            <a:r>
              <a:rPr lang="th-TH" sz="2800" b="1" dirty="0" smtClean="0"/>
              <a:t>ระเบียบกระทรวงสาธารณสุข ว่าด้วยการคุ้มครองข้อมูลและการจัดการข้อมูลด้านสุขภาพของบุคคล พ.ศ. 2561 </a:t>
            </a:r>
            <a:br>
              <a:rPr lang="th-TH" sz="2800" b="1" dirty="0" smtClean="0"/>
            </a:b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>(ประกาศในราชกิจจา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 เมื่อวันที่  28 มีนาคม  2561 มีผลบังคับใช้เมื่อพ้น 120 วัน หรือ ตั้งแต่วันที่   26 พฤศจิกายน  2561 เป็นต้นไป )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877048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67544" y="0"/>
            <a:ext cx="7916416" cy="1440160"/>
          </a:xfrm>
        </p:spPr>
        <p:txBody>
          <a:bodyPr>
            <a:normAutofit fontScale="90000"/>
          </a:bodyPr>
          <a:lstStyle/>
          <a:p>
            <a:r>
              <a:rPr lang="th-TH" sz="2800" dirty="0" smtClean="0">
                <a:solidFill>
                  <a:srgbClr val="FFFF00"/>
                </a:solidFill>
              </a:rPr>
              <a:t/>
            </a:r>
            <a:br>
              <a:rPr lang="th-TH" sz="2800" dirty="0" smtClean="0">
                <a:solidFill>
                  <a:srgbClr val="FFFF00"/>
                </a:solidFill>
              </a:rPr>
            </a:br>
            <a:r>
              <a:rPr lang="th-TH" sz="2800" dirty="0">
                <a:solidFill>
                  <a:srgbClr val="FFFF00"/>
                </a:solidFill>
              </a:rPr>
              <a:t/>
            </a:r>
            <a:br>
              <a:rPr lang="th-TH" sz="2800" dirty="0">
                <a:solidFill>
                  <a:srgbClr val="FFFF00"/>
                </a:solidFill>
              </a:rPr>
            </a:br>
            <a:r>
              <a:rPr lang="th-TH" sz="3200" b="1" dirty="0" smtClean="0"/>
              <a:t>หลักการเปิดเผยข้อมูลด้านสุขภาพของบุคคล </a:t>
            </a:r>
            <a:r>
              <a:rPr lang="th-TH" sz="3100" b="1" dirty="0">
                <a:solidFill>
                  <a:srgbClr val="FFFF00"/>
                </a:solidFill>
              </a:rPr>
              <a:t/>
            </a:r>
            <a:br>
              <a:rPr lang="th-TH" sz="3100" b="1" dirty="0">
                <a:solidFill>
                  <a:srgbClr val="FFFF00"/>
                </a:solidFill>
              </a:rPr>
            </a:br>
            <a:endParaRPr lang="th-TH" sz="31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920880" cy="5112568"/>
          </a:xfrm>
        </p:spPr>
        <p:txBody>
          <a:bodyPr>
            <a:normAutofit fontScale="92500" lnSpcReduction="20000"/>
          </a:bodyPr>
          <a:lstStyle/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         </a:t>
            </a:r>
            <a:r>
              <a:rPr lang="th-TH" sz="2400" b="1" dirty="0" smtClean="0"/>
              <a:t>ข้อ </a:t>
            </a:r>
            <a:r>
              <a:rPr lang="th-TH" sz="2400" b="1" dirty="0"/>
              <a:t> </a:t>
            </a:r>
            <a:r>
              <a:rPr lang="th-TH" sz="2400" b="1" dirty="0" smtClean="0"/>
              <a:t>13  ข้อมูลด้านสุขภาพของบุคคลเป็นความลับส่วนบุคคล (ม.7) จะเปิดเผยได้ต่อเมื่อได้รับความยินยอมจากเจ้าของข้อมูล  (ข้อ 14 (1)  หรือผู้มีอำนาจกระทำการแทนตามข้อ 14 (2) – (5)  หรือตามที่กฎหมายบัญญัติไว้เท่านั้น  และการเปิดเผยจะทำให้เกิดความเสียหายแก่เจ้าของข้อมูลและผู้ครอบครองข้อมูลไม่ได้</a:t>
            </a:r>
          </a:p>
          <a:p>
            <a:pPr algn="thaiDist"/>
            <a:r>
              <a:rPr lang="th-TH" sz="2400" b="1" dirty="0"/>
              <a:t>	</a:t>
            </a:r>
            <a:r>
              <a:rPr lang="th-TH" sz="2400" b="1" dirty="0" smtClean="0"/>
              <a:t>ข้อ 14 </a:t>
            </a:r>
            <a:r>
              <a:rPr lang="th-TH" sz="2400" b="1" dirty="0" smtClean="0">
                <a:solidFill>
                  <a:srgbClr val="FFFF00"/>
                </a:solidFill>
              </a:rPr>
              <a:t>บุคคลต่อไปนี้ มีสิทธิขอให้เปิดเผยข้อมูลด้านสุขภาพของบุคคล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	</a:t>
            </a:r>
            <a:r>
              <a:rPr lang="th-TH" sz="2400" b="1" dirty="0" smtClean="0">
                <a:solidFill>
                  <a:srgbClr val="FFFF00"/>
                </a:solidFill>
              </a:rPr>
              <a:t>(1) ผู้เป็นเจ้าของข้อมูล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	</a:t>
            </a:r>
            <a:r>
              <a:rPr lang="th-TH" sz="2400" b="1" dirty="0" smtClean="0">
                <a:solidFill>
                  <a:srgbClr val="FFFF00"/>
                </a:solidFill>
              </a:rPr>
              <a:t>(2) ผู้ที่ได้รับมอบหมายจากเจ้าของข้อมูล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	</a:t>
            </a:r>
            <a:r>
              <a:rPr lang="th-TH" sz="2400" b="1" dirty="0" smtClean="0">
                <a:solidFill>
                  <a:srgbClr val="FFFF00"/>
                </a:solidFill>
              </a:rPr>
              <a:t>(3) ผู้ที่ได้รับความยินยอมจากเจ้าของข้อมูล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	</a:t>
            </a:r>
            <a:r>
              <a:rPr lang="th-TH" sz="2400" b="1" dirty="0" smtClean="0">
                <a:solidFill>
                  <a:srgbClr val="FFFF00"/>
                </a:solidFill>
              </a:rPr>
              <a:t>(4) ผู้ที่มีอำนาจกระทำแทนเจ้าของข้อมูล คือ ผู้แทนโดยชอบธรรม กรณีเจ้าของข้อมูลเป็นเด็กหรือผู้เยาว์ ผู้อนุบาล กรณีเจ้าของข้อมูลเป็นคนไร้ความสามารถ หรือผู้พิทักษ์กรณีเจ้าของข้อมูลเป็นคนเสมือนไร้ความสามารถ  ทั้งนี้ ผู้เยาว์อายุ 15 ปีบริบูรณ์แล้ว ต้องได้รับความยินยอมจากผู้เยาว์ก่อน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	</a:t>
            </a:r>
            <a:r>
              <a:rPr lang="th-TH" sz="2400" b="1" dirty="0" smtClean="0">
                <a:solidFill>
                  <a:srgbClr val="FFFF00"/>
                </a:solidFill>
              </a:rPr>
              <a:t>(5) ทายาท  ในกรณีเจ้าของข้อมูลเสียชีวิต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	</a:t>
            </a:r>
            <a:r>
              <a:rPr lang="th-TH" sz="2400" b="1" dirty="0" smtClean="0">
                <a:solidFill>
                  <a:srgbClr val="FFFF00"/>
                </a:solidFill>
              </a:rPr>
              <a:t>ทายาทตาม (5) หมายถึงสามีหรือภรรยาโดยชอบด้วยกฎหมาย บุตรหรือผู้สืบสันดานตามความเป็นจริง บุตรบุญธรรมตามกฎหมาย บิดาหรือมารดาตามความเป็นจริง </a:t>
            </a:r>
            <a:r>
              <a:rPr lang="th-TH" sz="2400" b="1" dirty="0" smtClean="0"/>
              <a:t> </a:t>
            </a:r>
          </a:p>
          <a:p>
            <a:pPr algn="thaiDist"/>
            <a:r>
              <a:rPr lang="th-TH" sz="2400" b="1" dirty="0" smtClean="0"/>
              <a:t>            </a:t>
            </a:r>
          </a:p>
          <a:p>
            <a:pPr algn="thaiDist"/>
            <a:endParaRPr lang="th-TH" sz="2400" b="1" dirty="0"/>
          </a:p>
          <a:p>
            <a:pPr algn="thaiDist"/>
            <a:endParaRPr lang="th-TH" sz="2400" b="1" dirty="0"/>
          </a:p>
        </p:txBody>
      </p:sp>
    </p:spTree>
    <p:extLst>
      <p:ext uri="{BB962C8B-B14F-4D97-AF65-F5344CB8AC3E}">
        <p14:creationId xmlns:p14="http://schemas.microsoft.com/office/powerpoint/2010/main" val="538358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16416" cy="1440160"/>
          </a:xfrm>
        </p:spPr>
        <p:txBody>
          <a:bodyPr>
            <a:normAutofit fontScale="90000"/>
          </a:bodyPr>
          <a:lstStyle/>
          <a:p>
            <a:r>
              <a:rPr lang="th-TH" sz="2800" dirty="0" smtClean="0">
                <a:solidFill>
                  <a:srgbClr val="FFFF00"/>
                </a:solidFill>
              </a:rPr>
              <a:t/>
            </a:r>
            <a:br>
              <a:rPr lang="th-TH" sz="2800" dirty="0" smtClean="0">
                <a:solidFill>
                  <a:srgbClr val="FFFF00"/>
                </a:solidFill>
              </a:rPr>
            </a:br>
            <a:r>
              <a:rPr lang="th-TH" sz="2800" dirty="0">
                <a:solidFill>
                  <a:srgbClr val="FFFF00"/>
                </a:solidFill>
              </a:rPr>
              <a:t/>
            </a:r>
            <a:br>
              <a:rPr lang="th-TH" sz="2800" dirty="0">
                <a:solidFill>
                  <a:srgbClr val="FFFF00"/>
                </a:solidFill>
              </a:rPr>
            </a:br>
            <a:r>
              <a:rPr lang="th-TH" sz="3200" b="1" dirty="0" smtClean="0"/>
              <a:t>บุคคลที่มีอำนาจขอให้ผู้ควบคุมเปิดเผยข้อมูลฯ โดยไม่ต้องได้รับความยินยอมจากเจ้าของข้อมูล  (ข้อ 15)</a:t>
            </a:r>
            <a:r>
              <a:rPr lang="th-TH" sz="3200" b="1" dirty="0" smtClean="0"/>
              <a:t> </a:t>
            </a:r>
            <a:r>
              <a:rPr lang="th-TH" sz="3100" b="1" dirty="0">
                <a:solidFill>
                  <a:srgbClr val="FFFF00"/>
                </a:solidFill>
              </a:rPr>
              <a:t/>
            </a:r>
            <a:br>
              <a:rPr lang="th-TH" sz="3100" b="1" dirty="0">
                <a:solidFill>
                  <a:srgbClr val="FFFF00"/>
                </a:solidFill>
              </a:rPr>
            </a:br>
            <a:endParaRPr lang="th-TH" sz="31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7920880" cy="4680520"/>
          </a:xfrm>
        </p:spPr>
        <p:txBody>
          <a:bodyPr>
            <a:normAutofit/>
          </a:bodyPr>
          <a:lstStyle/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      </a:t>
            </a:r>
            <a:endParaRPr lang="th-TH" sz="2400" b="1" dirty="0"/>
          </a:p>
          <a:p>
            <a:pPr algn="thaiDist"/>
            <a:r>
              <a:rPr lang="th-TH" sz="2400" b="1" dirty="0" smtClean="0"/>
              <a:t>ได้แก่  ศาล พนักงานสอบสวน คณะกรรมาธิการ คณะกรรมการ คณะอนุกรรมการและ</a:t>
            </a:r>
          </a:p>
          <a:p>
            <a:pPr algn="thaiDist"/>
            <a:r>
              <a:rPr lang="th-TH" sz="2400" b="1" dirty="0"/>
              <a:t> </a:t>
            </a:r>
            <a:r>
              <a:rPr lang="th-TH" sz="2400" b="1" dirty="0" smtClean="0"/>
              <a:t>         เจ้าหน้าที่ที่มีกฎหมายให้อำนาจเรียกข้อมูลด้านสุขภาพของบุคคลได้</a:t>
            </a:r>
            <a:endParaRPr lang="th-TH" sz="2400" b="1" dirty="0"/>
          </a:p>
        </p:txBody>
      </p:sp>
    </p:spTree>
    <p:extLst>
      <p:ext uri="{BB962C8B-B14F-4D97-AF65-F5344CB8AC3E}">
        <p14:creationId xmlns:p14="http://schemas.microsoft.com/office/powerpoint/2010/main" val="1265762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4464496" cy="1440160"/>
          </a:xfrm>
        </p:spPr>
        <p:txBody>
          <a:bodyPr>
            <a:normAutofit fontScale="90000"/>
          </a:bodyPr>
          <a:lstStyle/>
          <a:p>
            <a:r>
              <a:rPr lang="th-TH" sz="2800" dirty="0" smtClean="0">
                <a:solidFill>
                  <a:srgbClr val="FFFF00"/>
                </a:solidFill>
              </a:rPr>
              <a:t/>
            </a:r>
            <a:br>
              <a:rPr lang="th-TH" sz="2800" dirty="0" smtClean="0">
                <a:solidFill>
                  <a:srgbClr val="FFFF00"/>
                </a:solidFill>
              </a:rPr>
            </a:br>
            <a:r>
              <a:rPr lang="th-TH" sz="2800" dirty="0">
                <a:solidFill>
                  <a:srgbClr val="FFFF00"/>
                </a:solidFill>
              </a:rPr>
              <a:t/>
            </a:r>
            <a:br>
              <a:rPr lang="th-TH" sz="2800" dirty="0">
                <a:solidFill>
                  <a:srgbClr val="FFFF00"/>
                </a:solidFill>
              </a:rPr>
            </a:br>
            <a:r>
              <a:rPr lang="th-TH" sz="3200" b="1" dirty="0" smtClean="0"/>
              <a:t>วิธีปฏิบัติในการขอข้อมูลฯ</a:t>
            </a:r>
            <a:r>
              <a:rPr lang="th-TH" sz="3200" b="1" dirty="0" smtClean="0"/>
              <a:t>  (ข้อ 16)</a:t>
            </a:r>
            <a:r>
              <a:rPr lang="th-TH" sz="3200" b="1" dirty="0" smtClean="0"/>
              <a:t> </a:t>
            </a:r>
            <a:r>
              <a:rPr lang="th-TH" sz="3100" b="1" dirty="0">
                <a:solidFill>
                  <a:srgbClr val="FFFF00"/>
                </a:solidFill>
              </a:rPr>
              <a:t/>
            </a:r>
            <a:br>
              <a:rPr lang="th-TH" sz="3100" b="1" dirty="0">
                <a:solidFill>
                  <a:srgbClr val="FFFF00"/>
                </a:solidFill>
              </a:rPr>
            </a:br>
            <a:endParaRPr lang="th-TH" sz="31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24936" cy="5184576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ผู้ขอ           </a:t>
            </a:r>
            <a:r>
              <a:rPr lang="th-TH" sz="2400" b="1" dirty="0" smtClean="0"/>
              <a:t>ยื่นคำขอ</a:t>
            </a:r>
          </a:p>
          <a:p>
            <a:pPr algn="thaiDist"/>
            <a:r>
              <a:rPr lang="th-TH" sz="2400" b="1" dirty="0"/>
              <a:t> </a:t>
            </a:r>
            <a:r>
              <a:rPr lang="th-TH" sz="2400" b="1" dirty="0" smtClean="0"/>
              <a:t>                ระบุวัตถุประสงค์</a:t>
            </a:r>
          </a:p>
          <a:p>
            <a:pPr algn="thaiDist"/>
            <a:r>
              <a:rPr lang="th-TH" sz="2400" b="1" dirty="0"/>
              <a:t> </a:t>
            </a:r>
            <a:r>
              <a:rPr lang="th-TH" sz="2400" b="1" dirty="0" smtClean="0"/>
              <a:t>                แนบเอกสารประกอบ </a:t>
            </a:r>
            <a:r>
              <a:rPr lang="th-TH" sz="2400" b="1" dirty="0" smtClean="0">
                <a:solidFill>
                  <a:srgbClr val="FFFF00"/>
                </a:solidFill>
              </a:rPr>
              <a:t>(ข้อ 17)</a:t>
            </a:r>
          </a:p>
          <a:p>
            <a:pPr algn="thaiDist"/>
            <a:r>
              <a:rPr lang="th-TH" sz="2400" b="1" dirty="0"/>
              <a:t> </a:t>
            </a:r>
            <a:r>
              <a:rPr lang="th-TH" sz="2400" b="1" dirty="0" smtClean="0"/>
              <a:t>                รับทราบเงื่อนไขที่ผู้ควบคุมข้อมูลกำหนด</a:t>
            </a:r>
          </a:p>
          <a:p>
            <a:pPr algn="thaiDist"/>
            <a:endParaRPr lang="th-TH" sz="2400" b="1" dirty="0"/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                                         ได้แก่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 </a:t>
            </a:r>
            <a:r>
              <a:rPr lang="th-TH" sz="2400" b="1" dirty="0" smtClean="0">
                <a:solidFill>
                  <a:srgbClr val="FFFF00"/>
                </a:solidFill>
              </a:rPr>
              <a:t>            1.สำเนาบัตรประจำตัวผู้ขอ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	</a:t>
            </a:r>
            <a:r>
              <a:rPr lang="th-TH" sz="2400" b="1" dirty="0" smtClean="0">
                <a:solidFill>
                  <a:srgbClr val="FFFF00"/>
                </a:solidFill>
              </a:rPr>
              <a:t>2.หนังสือมอบอำนาจติดอากรแสตมป์ ( พร้อมสำเนาบัตรผู้มอบ/ผู้รับมอบ)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 </a:t>
            </a:r>
            <a:r>
              <a:rPr lang="th-TH" sz="2400" b="1" dirty="0" smtClean="0">
                <a:solidFill>
                  <a:srgbClr val="FFFF00"/>
                </a:solidFill>
              </a:rPr>
              <a:t>            3.กรณีให้ความยินยอม ต้องมีหนังสือยินยอม</a:t>
            </a:r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	4.กรณีทายาทขอต้องมีใบมรณะบัตรมาแสดง พร้อมหลักฐานการเป็นทายาท  เช่น</a:t>
            </a:r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ทะเบียนสมรส ทะเบียนบ้าน สูติบัตร  คำสั่งศาล เป็นต้น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	</a:t>
            </a:r>
            <a:r>
              <a:rPr lang="th-TH" sz="2400" b="1" dirty="0" smtClean="0">
                <a:solidFill>
                  <a:srgbClr val="FFFF00"/>
                </a:solidFill>
              </a:rPr>
              <a:t>5.กรณีผู้เยาว์ คนไร้ความสามารถ คนเสมือนไร้ความสามารถ ต้องมีผู้แทนโดยชอบธรรมเป็นผู้ขอ หรือ มีคำสั่งศาลที่เกี่ยวข้องมาแสดง ฯลฯ</a:t>
            </a:r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>
            <a:off x="1043608" y="206084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>
            <a:off x="1043608" y="2060848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>
            <a:off x="1043608" y="2060848"/>
            <a:ext cx="50405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/>
          <p:cNvCxnSpPr/>
          <p:nvPr/>
        </p:nvCxnSpPr>
        <p:spPr>
          <a:xfrm>
            <a:off x="1043608" y="2060848"/>
            <a:ext cx="50405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ลูกศรโค้งซ้าย 16"/>
          <p:cNvSpPr/>
          <p:nvPr/>
        </p:nvSpPr>
        <p:spPr>
          <a:xfrm>
            <a:off x="4499992" y="2276872"/>
            <a:ext cx="1008112" cy="16201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20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4464496" cy="1440160"/>
          </a:xfrm>
        </p:spPr>
        <p:txBody>
          <a:bodyPr>
            <a:normAutofit fontScale="90000"/>
          </a:bodyPr>
          <a:lstStyle/>
          <a:p>
            <a:r>
              <a:rPr lang="th-TH" sz="2800" dirty="0" smtClean="0">
                <a:solidFill>
                  <a:srgbClr val="FFFF00"/>
                </a:solidFill>
              </a:rPr>
              <a:t/>
            </a:r>
            <a:br>
              <a:rPr lang="th-TH" sz="2800" dirty="0" smtClean="0">
                <a:solidFill>
                  <a:srgbClr val="FFFF00"/>
                </a:solidFill>
              </a:rPr>
            </a:br>
            <a:r>
              <a:rPr lang="th-TH" sz="2800" dirty="0">
                <a:solidFill>
                  <a:srgbClr val="FFFF00"/>
                </a:solidFill>
              </a:rPr>
              <a:t/>
            </a:r>
            <a:br>
              <a:rPr lang="th-TH" sz="2800" dirty="0">
                <a:solidFill>
                  <a:srgbClr val="FFFF00"/>
                </a:solidFill>
              </a:rPr>
            </a:br>
            <a:r>
              <a:rPr lang="th-TH" sz="3200" b="1" dirty="0" smtClean="0"/>
              <a:t>ผู้มีอำนาจพิจารณาอนุมัติให้เปิดเผยข้อมูล</a:t>
            </a:r>
            <a:r>
              <a:rPr lang="th-TH" sz="3200" b="1" dirty="0" smtClean="0"/>
              <a:t>ข้อมูลฯ</a:t>
            </a:r>
            <a:r>
              <a:rPr lang="th-TH" sz="3200" b="1" dirty="0" smtClean="0"/>
              <a:t>  (ข้อ 18)</a:t>
            </a:r>
            <a:r>
              <a:rPr lang="th-TH" sz="3200" b="1" dirty="0" smtClean="0"/>
              <a:t> </a:t>
            </a:r>
            <a:r>
              <a:rPr lang="th-TH" sz="3100" b="1" dirty="0">
                <a:solidFill>
                  <a:srgbClr val="FFFF00"/>
                </a:solidFill>
              </a:rPr>
              <a:t/>
            </a:r>
            <a:br>
              <a:rPr lang="th-TH" sz="3100" b="1" dirty="0">
                <a:solidFill>
                  <a:srgbClr val="FFFF00"/>
                </a:solidFill>
              </a:rPr>
            </a:br>
            <a:endParaRPr lang="th-TH" sz="31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24936" cy="5184576"/>
          </a:xfrm>
        </p:spPr>
        <p:txBody>
          <a:bodyPr>
            <a:normAutofit/>
          </a:bodyPr>
          <a:lstStyle/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</a:t>
            </a:r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ได้แก่             1.ผู้ควบคุมข้อมูล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 </a:t>
            </a:r>
            <a:r>
              <a:rPr lang="th-TH" sz="2400" b="1" dirty="0" smtClean="0">
                <a:solidFill>
                  <a:srgbClr val="FFFF00"/>
                </a:solidFill>
              </a:rPr>
              <a:t>                    2. คณะกรรมการข้อมูลข่าวสารของผู้ควบคุมข้อมูล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 </a:t>
            </a:r>
            <a:r>
              <a:rPr lang="th-TH" sz="2400" b="1" dirty="0" smtClean="0">
                <a:solidFill>
                  <a:srgbClr val="FFFF00"/>
                </a:solidFill>
              </a:rPr>
              <a:t>                   3. ผู้ที่ได้รับมอบหมายจากผู้ควบคุมข้อมูล</a:t>
            </a:r>
            <a:r>
              <a:rPr lang="th-TH" sz="2400" b="1" dirty="0" smtClean="0">
                <a:solidFill>
                  <a:srgbClr val="FFFF00"/>
                </a:solidFill>
              </a:rPr>
              <a:t>                          </a:t>
            </a:r>
            <a:r>
              <a:rPr lang="th-TH" sz="2400" b="1" dirty="0" smtClean="0">
                <a:solidFill>
                  <a:srgbClr val="FFFF00"/>
                </a:solidFill>
              </a:rPr>
              <a:t>             </a:t>
            </a:r>
            <a:endParaRPr lang="th-TH" sz="2400" b="1" dirty="0" smtClean="0">
              <a:solidFill>
                <a:srgbClr val="FFFF00"/>
              </a:solidFill>
            </a:endParaRPr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>
            <a:off x="1043608" y="206084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>
            <a:off x="1043608" y="2060848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>
            <a:off x="1043608" y="2060848"/>
            <a:ext cx="50405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067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04856" cy="1440160"/>
          </a:xfrm>
        </p:spPr>
        <p:txBody>
          <a:bodyPr>
            <a:normAutofit fontScale="90000"/>
          </a:bodyPr>
          <a:lstStyle/>
          <a:p>
            <a:r>
              <a:rPr lang="th-TH" sz="2800" dirty="0" smtClean="0">
                <a:solidFill>
                  <a:srgbClr val="FFFF00"/>
                </a:solidFill>
              </a:rPr>
              <a:t/>
            </a:r>
            <a:br>
              <a:rPr lang="th-TH" sz="2800" dirty="0" smtClean="0">
                <a:solidFill>
                  <a:srgbClr val="FFFF00"/>
                </a:solidFill>
              </a:rPr>
            </a:br>
            <a:r>
              <a:rPr lang="th-TH" sz="2800" dirty="0">
                <a:solidFill>
                  <a:srgbClr val="FFFF00"/>
                </a:solidFill>
              </a:rPr>
              <a:t/>
            </a:r>
            <a:br>
              <a:rPr lang="th-TH" sz="2800" dirty="0">
                <a:solidFill>
                  <a:srgbClr val="FFFF00"/>
                </a:solidFill>
              </a:rPr>
            </a:br>
            <a:r>
              <a:rPr lang="th-TH" sz="3200" b="1" dirty="0" smtClean="0"/>
              <a:t>การขอให้เจ้าของข้อมูลยินยอมให้เปิดเผยข้อมูลฯ ล่วงหน้า</a:t>
            </a:r>
            <a:r>
              <a:rPr lang="th-TH" sz="3200" b="1" dirty="0" smtClean="0"/>
              <a:t>  (ข้อ 21)</a:t>
            </a:r>
            <a:r>
              <a:rPr lang="th-TH" sz="3200" b="1" dirty="0" smtClean="0"/>
              <a:t> </a:t>
            </a:r>
            <a:r>
              <a:rPr lang="th-TH" sz="3100" b="1" dirty="0">
                <a:solidFill>
                  <a:srgbClr val="FFFF00"/>
                </a:solidFill>
              </a:rPr>
              <a:t/>
            </a:r>
            <a:br>
              <a:rPr lang="th-TH" sz="3100" b="1" dirty="0">
                <a:solidFill>
                  <a:srgbClr val="FFFF00"/>
                </a:solidFill>
              </a:rPr>
            </a:br>
            <a:endParaRPr lang="th-TH" sz="31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24936" cy="5184576"/>
          </a:xfrm>
        </p:spPr>
        <p:txBody>
          <a:bodyPr>
            <a:normAutofit/>
          </a:bodyPr>
          <a:lstStyle/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</a:t>
            </a:r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กรณี            1.เปิดเผยต่อบุคลากรทางการแพทย์ของผู้ควบคุมข้อมูล การการปฏิบัติหน้าที่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 </a:t>
            </a:r>
            <a:r>
              <a:rPr lang="th-TH" sz="2400" b="1" dirty="0" smtClean="0">
                <a:solidFill>
                  <a:srgbClr val="FFFF00"/>
                </a:solidFill>
              </a:rPr>
              <a:t>                    หรือเพื่อประโยชน์ของเจ้าของข้อมูล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 </a:t>
            </a:r>
            <a:r>
              <a:rPr lang="th-TH" sz="2400" b="1" dirty="0" smtClean="0">
                <a:solidFill>
                  <a:srgbClr val="FFFF00"/>
                </a:solidFill>
              </a:rPr>
              <a:t>                    2. เพื่อประโยชน์ในการศึกษาวิจัยโดยไม่ระบุชื่อ หรือทำให้รู้ว่าเป็นข้อมูล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 </a:t>
            </a:r>
            <a:r>
              <a:rPr lang="th-TH" sz="2400" b="1" dirty="0" smtClean="0">
                <a:solidFill>
                  <a:srgbClr val="FFFF00"/>
                </a:solidFill>
              </a:rPr>
              <a:t>                       </a:t>
            </a:r>
            <a:r>
              <a:rPr lang="th-TH" sz="2400" b="1" dirty="0" smtClean="0">
                <a:solidFill>
                  <a:srgbClr val="FFFF00"/>
                </a:solidFill>
              </a:rPr>
              <a:t>ด้านสุขภาพของบุคคลใด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 </a:t>
            </a:r>
            <a:r>
              <a:rPr lang="th-TH" sz="2400" b="1" dirty="0" smtClean="0">
                <a:solidFill>
                  <a:srgbClr val="FFFF00"/>
                </a:solidFill>
              </a:rPr>
              <a:t>                    3. เป็นการจำเป็นเพื่อการ</a:t>
            </a:r>
            <a:r>
              <a:rPr lang="th-TH" sz="2400" b="1" dirty="0" err="1" smtClean="0">
                <a:solidFill>
                  <a:srgbClr val="FFFF00"/>
                </a:solidFill>
              </a:rPr>
              <a:t>ป้องกันกรือ</a:t>
            </a:r>
            <a:r>
              <a:rPr lang="th-TH" sz="2400" b="1" dirty="0" smtClean="0">
                <a:solidFill>
                  <a:srgbClr val="FFFF00"/>
                </a:solidFill>
              </a:rPr>
              <a:t>ระงับอันตรายต่อชีวิต หรือสุขภาพ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 </a:t>
            </a:r>
            <a:r>
              <a:rPr lang="th-TH" sz="2400" b="1" dirty="0" smtClean="0">
                <a:solidFill>
                  <a:srgbClr val="FFFF00"/>
                </a:solidFill>
              </a:rPr>
              <a:t>                        ของบุคคล</a:t>
            </a:r>
          </a:p>
          <a:p>
            <a:pPr algn="thaiDist"/>
            <a:endParaRPr lang="th-TH" sz="2400" b="1" dirty="0">
              <a:solidFill>
                <a:srgbClr val="FFFF00"/>
              </a:solidFill>
            </a:endParaRPr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		การศึกษา วิเคราะห์ วิจัย เพื่อการพัฒนางานด้านสุขภาพของผู้ควบคุมข้อมูล ถือเป็นการปฏิบัติหน้าที่และอำนาจของผู้ควบคุมข้อมูล  ที่จะดำเนินการได้โดยไม่ต้องได้รับความยินยอม</a:t>
            </a:r>
            <a:r>
              <a:rPr lang="th-TH" sz="2400" b="1" dirty="0" smtClean="0">
                <a:solidFill>
                  <a:srgbClr val="FFFF00"/>
                </a:solidFill>
              </a:rPr>
              <a:t>                          </a:t>
            </a:r>
            <a:r>
              <a:rPr lang="th-TH" sz="2400" b="1" dirty="0" smtClean="0">
                <a:solidFill>
                  <a:srgbClr val="FFFF00"/>
                </a:solidFill>
              </a:rPr>
              <a:t>             </a:t>
            </a:r>
            <a:endParaRPr lang="th-TH" sz="2400" b="1" dirty="0" smtClean="0">
              <a:solidFill>
                <a:srgbClr val="FFFF00"/>
              </a:solidFill>
            </a:endParaRPr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>
            <a:off x="1043608" y="206084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>
            <a:off x="1043608" y="2060848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>
            <a:off x="1043608" y="2060848"/>
            <a:ext cx="72008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05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6864" cy="1440160"/>
          </a:xfrm>
        </p:spPr>
        <p:txBody>
          <a:bodyPr>
            <a:normAutofit fontScale="90000"/>
          </a:bodyPr>
          <a:lstStyle/>
          <a:p>
            <a:r>
              <a:rPr lang="th-TH" sz="2800" dirty="0" smtClean="0">
                <a:solidFill>
                  <a:srgbClr val="FFFF00"/>
                </a:solidFill>
              </a:rPr>
              <a:t/>
            </a:r>
            <a:br>
              <a:rPr lang="th-TH" sz="2800" dirty="0" smtClean="0">
                <a:solidFill>
                  <a:srgbClr val="FFFF00"/>
                </a:solidFill>
              </a:rPr>
            </a:br>
            <a:r>
              <a:rPr lang="th-TH" sz="2800" dirty="0">
                <a:solidFill>
                  <a:srgbClr val="FFFF00"/>
                </a:solidFill>
              </a:rPr>
              <a:t/>
            </a:r>
            <a:br>
              <a:rPr lang="th-TH" sz="2800" dirty="0">
                <a:solidFill>
                  <a:srgbClr val="FFFF00"/>
                </a:solidFill>
              </a:rPr>
            </a:br>
            <a:r>
              <a:rPr lang="th-TH" sz="3200" b="1" dirty="0" smtClean="0"/>
              <a:t>การแก้ไข</a:t>
            </a:r>
            <a:r>
              <a:rPr lang="th-TH" sz="3200" b="1" dirty="0" smtClean="0"/>
              <a:t>ข้อมูล</a:t>
            </a:r>
            <a:r>
              <a:rPr lang="th-TH" sz="3200" b="1" dirty="0" smtClean="0"/>
              <a:t>ข้อมูลด้านสุขภาพของบุคคล</a:t>
            </a:r>
            <a:r>
              <a:rPr lang="th-TH" sz="3200" b="1" dirty="0" smtClean="0"/>
              <a:t>  (ข้อ 23, 24)</a:t>
            </a:r>
            <a:r>
              <a:rPr lang="th-TH" sz="3200" b="1" dirty="0" smtClean="0"/>
              <a:t> </a:t>
            </a:r>
            <a:r>
              <a:rPr lang="th-TH" sz="3100" b="1" dirty="0">
                <a:solidFill>
                  <a:srgbClr val="FFFF00"/>
                </a:solidFill>
              </a:rPr>
              <a:t/>
            </a:r>
            <a:br>
              <a:rPr lang="th-TH" sz="3100" b="1" dirty="0">
                <a:solidFill>
                  <a:srgbClr val="FFFF00"/>
                </a:solidFill>
              </a:rPr>
            </a:br>
            <a:endParaRPr lang="th-TH" sz="31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24936" cy="5184576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</a:t>
            </a:r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ข้อ 23                </a:t>
            </a:r>
            <a:r>
              <a:rPr lang="th-TH" sz="2400" b="1" dirty="0" smtClean="0"/>
              <a:t>เจ้าของข้อมูลมีสิทธิขอให้แก้ไขข้อมูลด้านสุขภาพของตนเองได้  โดยการยื่นคำขอ  พร้อมพยานหลักฐานแสดงข้อมูลที่ถูกต้องตามความเป็นจริง  เช่น  การเปลี่ยนแปลงชื่อบุคคลที่เกี่ยวข้องกับตนเอง</a:t>
            </a:r>
            <a:endParaRPr lang="th-TH" sz="2400" b="1" dirty="0"/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ข้อ 24 เจ้าหน้าที่ผู้เขียนข้อมูลอาจแก้ไขข้อมูล ภายใต้เงื่อนไขดังนี้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 </a:t>
            </a:r>
            <a:r>
              <a:rPr lang="th-TH" sz="2400" b="1" dirty="0" smtClean="0">
                <a:solidFill>
                  <a:srgbClr val="FFFF00"/>
                </a:solidFill>
              </a:rPr>
              <a:t>       	</a:t>
            </a:r>
            <a:r>
              <a:rPr lang="th-TH" sz="2400" b="1" dirty="0" smtClean="0"/>
              <a:t>- ต้องแก้ไขตามความเป็นจริง </a:t>
            </a:r>
          </a:p>
          <a:p>
            <a:pPr algn="thaiDist"/>
            <a:r>
              <a:rPr lang="th-TH" sz="2400" b="1" dirty="0"/>
              <a:t>	</a:t>
            </a:r>
            <a:r>
              <a:rPr lang="th-TH" sz="2400" b="1" dirty="0" smtClean="0"/>
              <a:t>- ไม่ควรแก้ไข โดยลบขีดฆ่าโดยไม่จำเป็น  ถ้าต้องการแก้ไขโดยการขีดฆ่าต้องเซ็นชื่อกำกับทุกครั้ง</a:t>
            </a:r>
          </a:p>
          <a:p>
            <a:pPr algn="thaiDist"/>
            <a:r>
              <a:rPr lang="th-TH" sz="2400" b="1" dirty="0"/>
              <a:t>	</a:t>
            </a:r>
            <a:r>
              <a:rPr lang="th-TH" sz="2400" b="1" dirty="0" smtClean="0"/>
              <a:t>- การแก้ไขเพิ่มเติมทุกครั้งให้เขียนเหตุผลไว้ด้วย โดยอาจมีบันทึกติดไว้กับเวชระเบียน หรือทำรายการไว้ท้ายเวชระเบียนนั้นๆ</a:t>
            </a:r>
          </a:p>
          <a:p>
            <a:pPr algn="thaiDist"/>
            <a:r>
              <a:rPr lang="th-TH" sz="2400" b="1" dirty="0"/>
              <a:t>	</a:t>
            </a:r>
            <a:r>
              <a:rPr lang="th-TH" sz="2400" b="1" dirty="0" smtClean="0"/>
              <a:t>- การแก้ไข ให้มีหัวหน้าหน่วยหรือผู้อยู่ในเหตุการณ์ลงชื่อเป็นพยานด้วย</a:t>
            </a:r>
          </a:p>
          <a:p>
            <a:pPr algn="thaiDist"/>
            <a:r>
              <a:rPr lang="th-TH" sz="2400" b="1" dirty="0"/>
              <a:t>	</a:t>
            </a:r>
            <a:r>
              <a:rPr lang="th-TH" sz="2400" b="1" dirty="0" smtClean="0"/>
              <a:t>- ไม่ควรแก้ไขเมื่อมีการร้องเรียนหรือฟ้องร้องคดีแล้ว</a:t>
            </a:r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</a:t>
            </a:r>
            <a:endParaRPr lang="th-TH" sz="2400" b="1" dirty="0" smtClean="0">
              <a:solidFill>
                <a:srgbClr val="FFFF00"/>
              </a:solidFill>
            </a:endParaRPr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>
            <a:off x="1259632" y="206084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233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6864" cy="1440160"/>
          </a:xfrm>
        </p:spPr>
        <p:txBody>
          <a:bodyPr>
            <a:normAutofit fontScale="90000"/>
          </a:bodyPr>
          <a:lstStyle/>
          <a:p>
            <a:r>
              <a:rPr lang="th-TH" sz="2800" dirty="0" smtClean="0">
                <a:solidFill>
                  <a:srgbClr val="FFFF00"/>
                </a:solidFill>
              </a:rPr>
              <a:t/>
            </a:r>
            <a:br>
              <a:rPr lang="th-TH" sz="2800" dirty="0" smtClean="0">
                <a:solidFill>
                  <a:srgbClr val="FFFF00"/>
                </a:solidFill>
              </a:rPr>
            </a:br>
            <a:r>
              <a:rPr lang="th-TH" sz="2800" dirty="0">
                <a:solidFill>
                  <a:srgbClr val="FFFF00"/>
                </a:solidFill>
              </a:rPr>
              <a:t/>
            </a:r>
            <a:br>
              <a:rPr lang="th-TH" sz="2800" dirty="0">
                <a:solidFill>
                  <a:srgbClr val="FFFF00"/>
                </a:solidFill>
              </a:rPr>
            </a:br>
            <a:r>
              <a:rPr lang="th-TH" sz="3200" b="1" dirty="0" smtClean="0"/>
              <a:t>การ</a:t>
            </a:r>
            <a:r>
              <a:rPr lang="th-TH" sz="3200" b="1" dirty="0" smtClean="0"/>
              <a:t>จัดการข้อมูลอิเล็กทรอนิกส์  (ข้อ 25)</a:t>
            </a:r>
            <a:r>
              <a:rPr lang="th-TH" sz="3200" b="1" dirty="0" smtClean="0"/>
              <a:t> </a:t>
            </a:r>
            <a:r>
              <a:rPr lang="th-TH" sz="3100" b="1" dirty="0">
                <a:solidFill>
                  <a:srgbClr val="FFFF00"/>
                </a:solidFill>
              </a:rPr>
              <a:t/>
            </a:r>
            <a:br>
              <a:rPr lang="th-TH" sz="3100" b="1" dirty="0">
                <a:solidFill>
                  <a:srgbClr val="FFFF00"/>
                </a:solidFill>
              </a:rPr>
            </a:br>
            <a:endParaRPr lang="th-TH" sz="31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24936" cy="5184576"/>
          </a:xfrm>
        </p:spPr>
        <p:txBody>
          <a:bodyPr>
            <a:normAutofit/>
          </a:bodyPr>
          <a:lstStyle/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</a:t>
            </a:r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1.การเข้าถึงและการควบคุมการใช้งาน ต้องมีองค์ประกอบดังนี้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	</a:t>
            </a:r>
            <a:r>
              <a:rPr lang="th-TH" sz="2400" b="1" dirty="0" smtClean="0">
                <a:solidFill>
                  <a:srgbClr val="FFFF00"/>
                </a:solidFill>
              </a:rPr>
              <a:t>- การระบุตัวตน (</a:t>
            </a:r>
            <a:r>
              <a:rPr lang="en-US" sz="2400" b="1" dirty="0" smtClean="0">
                <a:solidFill>
                  <a:srgbClr val="FFFF00"/>
                </a:solidFill>
              </a:rPr>
              <a:t>Identification</a:t>
            </a:r>
            <a:r>
              <a:rPr lang="th-TH" sz="2400" b="1" dirty="0" smtClean="0">
                <a:solidFill>
                  <a:srgbClr val="FFFF00"/>
                </a:solidFill>
              </a:rPr>
              <a:t>) 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	</a:t>
            </a:r>
            <a:r>
              <a:rPr lang="th-TH" sz="2400" b="1" dirty="0">
                <a:solidFill>
                  <a:srgbClr val="FFFF00"/>
                </a:solidFill>
              </a:rPr>
              <a:t>- </a:t>
            </a:r>
            <a:r>
              <a:rPr lang="th-TH" sz="2400" b="1" dirty="0" smtClean="0">
                <a:solidFill>
                  <a:srgbClr val="FFFF00"/>
                </a:solidFill>
              </a:rPr>
              <a:t>การยืนยันตัวตน (</a:t>
            </a:r>
            <a:r>
              <a:rPr lang="en-US" sz="2400" b="1" dirty="0" smtClean="0">
                <a:solidFill>
                  <a:srgbClr val="FFFF00"/>
                </a:solidFill>
              </a:rPr>
              <a:t>Authentication</a:t>
            </a:r>
            <a:r>
              <a:rPr lang="th-TH" sz="2400" b="1" dirty="0">
                <a:solidFill>
                  <a:srgbClr val="FFFF00"/>
                </a:solidFill>
              </a:rPr>
              <a:t>) </a:t>
            </a:r>
            <a:endParaRPr lang="th-TH" sz="2400" b="1" dirty="0" smtClean="0">
              <a:solidFill>
                <a:srgbClr val="FFFF00"/>
              </a:solidFill>
            </a:endParaRP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	- </a:t>
            </a:r>
            <a:r>
              <a:rPr lang="th-TH" sz="2400" b="1" dirty="0" smtClean="0">
                <a:solidFill>
                  <a:srgbClr val="FFFF00"/>
                </a:solidFill>
              </a:rPr>
              <a:t>อนุญาตเฉพาะผู้มีสิทธิเข้าถึง (</a:t>
            </a:r>
            <a:r>
              <a:rPr lang="en-US" sz="2400" b="1" dirty="0" smtClean="0">
                <a:solidFill>
                  <a:srgbClr val="FFFF00"/>
                </a:solidFill>
              </a:rPr>
              <a:t>Authorization</a:t>
            </a:r>
            <a:r>
              <a:rPr lang="th-TH" sz="2400" b="1" dirty="0">
                <a:solidFill>
                  <a:srgbClr val="FFFF00"/>
                </a:solidFill>
              </a:rPr>
              <a:t>) </a:t>
            </a:r>
            <a:endParaRPr lang="th-TH" sz="2400" b="1" dirty="0" smtClean="0">
              <a:solidFill>
                <a:srgbClr val="FFFF00"/>
              </a:solidFill>
            </a:endParaRP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	- </a:t>
            </a:r>
            <a:r>
              <a:rPr lang="th-TH" sz="2400" b="1" dirty="0" smtClean="0">
                <a:solidFill>
                  <a:srgbClr val="FFFF00"/>
                </a:solidFill>
              </a:rPr>
              <a:t>ความรับผิดชอบต่อผลการกระทำ (</a:t>
            </a:r>
            <a:r>
              <a:rPr lang="en-US" sz="2400" b="1" dirty="0" smtClean="0">
                <a:solidFill>
                  <a:srgbClr val="FFFF00"/>
                </a:solidFill>
              </a:rPr>
              <a:t>Accountability</a:t>
            </a:r>
            <a:r>
              <a:rPr lang="th-TH" sz="2400" b="1" dirty="0" smtClean="0">
                <a:solidFill>
                  <a:srgbClr val="FFFF00"/>
                </a:solidFill>
              </a:rPr>
              <a:t>) </a:t>
            </a:r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2.การจัดระบบใช้งานอย่างต่อเนื่อง มีระบบสำรองข้อมูล</a:t>
            </a:r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3.มีการตรวจสอบและประเมินความเสี่ยงของระบบอย่างสม่ำเสมอ</a:t>
            </a:r>
          </a:p>
          <a:p>
            <a:pPr algn="thaiDist"/>
            <a:endParaRPr lang="th-TH" sz="2400" b="1" dirty="0">
              <a:solidFill>
                <a:srgbClr val="FFFF00"/>
              </a:solidFill>
            </a:endParaRPr>
          </a:p>
          <a:p>
            <a:pPr algn="thaiDist"/>
            <a:endParaRPr lang="th-TH" sz="2400" b="1" dirty="0">
              <a:solidFill>
                <a:srgbClr val="FFFF00"/>
              </a:solidFill>
            </a:endParaRPr>
          </a:p>
          <a:p>
            <a:pPr algn="thaiDist"/>
            <a:endParaRPr lang="th-TH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46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720080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กฎหมายที่เกี่ยวข้อง</a:t>
            </a:r>
            <a:endParaRPr lang="th-TH" sz="28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920880" cy="4680520"/>
          </a:xfrm>
        </p:spPr>
        <p:txBody>
          <a:bodyPr>
            <a:normAutofit/>
          </a:bodyPr>
          <a:lstStyle/>
          <a:p>
            <a:r>
              <a:rPr lang="th-TH" sz="2800" dirty="0" smtClean="0">
                <a:solidFill>
                  <a:srgbClr val="FFFF00"/>
                </a:solidFill>
              </a:rPr>
              <a:t>พระราชบัญญัติสุขภาพแห่งชาติ พ.ศ. 2550</a:t>
            </a:r>
          </a:p>
          <a:p>
            <a:pPr algn="thaiDist"/>
            <a:r>
              <a:rPr lang="th-TH" dirty="0" smtClean="0"/>
              <a:t>            </a:t>
            </a:r>
            <a:r>
              <a:rPr lang="th-TH" sz="2400" b="1" dirty="0" smtClean="0">
                <a:solidFill>
                  <a:srgbClr val="FFFF00"/>
                </a:solidFill>
              </a:rPr>
              <a:t>มาตรา 7 </a:t>
            </a:r>
            <a:r>
              <a:rPr lang="th-TH" sz="2400" b="1" dirty="0" smtClean="0"/>
              <a:t>ข้อมูลด้านสุขภาพของบุคคลเป็นความลับส่วนบุคคล ผู้ใดจะนำไปเปิดเผยโดยประการที่น่าจะทำให้บุคคลนั้นเกิดความเสียหายไม่ได้ เว้นแต่ การเปิดเผยนั้นจะเป็นไปตามวัตถุประสงค์ของบุคคลนั้นโดยตรง หรือมีกฎหมายเฉพาะบัญญัติให้เปิดเผย  แต่ไม่ว่ากรณีใดๆ ผู้ใดจะอาศัยอำนาจหรือสิทธิตามกฎหมายว่าด้วยข้อมูลข่าวสารของราชการหรือกฎหมายอื่นเพื่อขอเอกสารเกี่ยวกับข้อมูลด้านสุขภาพของบุคคลที่ไม่ใช่ของตนไม่ได้</a:t>
            </a:r>
          </a:p>
          <a:p>
            <a:pPr algn="thaiDist"/>
            <a:r>
              <a:rPr lang="th-TH" sz="2400" b="1" dirty="0">
                <a:solidFill>
                  <a:srgbClr val="FFFF00"/>
                </a:solidFill>
              </a:rPr>
              <a:t> </a:t>
            </a:r>
            <a:r>
              <a:rPr lang="th-TH" sz="2400" b="1" dirty="0" smtClean="0">
                <a:solidFill>
                  <a:srgbClr val="FFFF00"/>
                </a:solidFill>
              </a:rPr>
              <a:t>        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3831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720080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กฎหมายที่เกี่ยวข้อง</a:t>
            </a:r>
            <a:endParaRPr lang="th-TH" sz="28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7920880" cy="5616624"/>
          </a:xfrm>
        </p:spPr>
        <p:txBody>
          <a:bodyPr>
            <a:normAutofit lnSpcReduction="10000"/>
          </a:bodyPr>
          <a:lstStyle/>
          <a:p>
            <a:r>
              <a:rPr lang="th-TH" sz="2800" dirty="0" smtClean="0">
                <a:solidFill>
                  <a:srgbClr val="FFFF00"/>
                </a:solidFill>
              </a:rPr>
              <a:t>พระราชบัญญัติสุขภาพแห่งชาติ พ.ศ. 2550</a:t>
            </a:r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        มาตรา 8  </a:t>
            </a:r>
            <a:r>
              <a:rPr lang="th-TH" sz="2400" b="1" dirty="0" smtClean="0"/>
              <a:t>ในการให้บริการด้านสุขภาพของบุคคล บุคลากรสาธารณสุขต้องแจ้งข้อมูลด้านสุขภาพที่เกี่ยวข้องกับการให้บริการให้ผู้รับบริการทราบอย่างเพียงพอที่ผู้รับบริการจะใช้ประกอบการตัดสินใจในการรับหรือไม่รับบริการใด และในกรณีที่ผู้รับบริการปฏิเสธไม่รับบริการใด จะให้บริการนั้นไม่ได้</a:t>
            </a:r>
          </a:p>
          <a:p>
            <a:pPr algn="thaiDist"/>
            <a:r>
              <a:rPr lang="th-TH" sz="2400" b="1" dirty="0" smtClean="0"/>
              <a:t>           ในกรณีที่เกิดความเสียหายหรืออันตรายแก่ผู้รับบริการเพราะเหตุที่ผู้รับบริการปกปิดข้อเท็จจริงที่ตนรู้หรือควรบอกให้แจ้ง  หรือแจ้งข้อความอันเป็นเท็จ ผู้ให้บริการไม่ต้องรับผิดชอบในความเสียหายหรืออันตรายนั้น เว้นแต่เป็นกรณีที่ผู้ให้บริการประมาทเลินเล่ออย่างร้ายแรง</a:t>
            </a:r>
          </a:p>
          <a:p>
            <a:pPr algn="thaiDist"/>
            <a:r>
              <a:rPr lang="th-TH" sz="2400" b="1" dirty="0"/>
              <a:t> </a:t>
            </a:r>
            <a:r>
              <a:rPr lang="th-TH" sz="2400" b="1" dirty="0" smtClean="0"/>
              <a:t>         ความในวรรคหนึ่งมิให้ใช้บังคับในกรณีดังต่อไปนี้</a:t>
            </a:r>
          </a:p>
          <a:p>
            <a:pPr algn="thaiDist"/>
            <a:r>
              <a:rPr lang="th-TH" sz="2400" b="1" dirty="0"/>
              <a:t> </a:t>
            </a:r>
            <a:r>
              <a:rPr lang="th-TH" sz="2400" b="1" dirty="0" smtClean="0"/>
              <a:t>          (1) ผู้รับบริการอยู่ในภาวะที่เสี่ยงอันตรายถึงชีวิตและมีความจำเป็นต้องให้ความช่วยเหลือเป็นการรีบด่วน</a:t>
            </a:r>
          </a:p>
          <a:p>
            <a:pPr algn="thaiDist"/>
            <a:r>
              <a:rPr lang="th-TH" sz="2400" b="1" dirty="0"/>
              <a:t> </a:t>
            </a:r>
            <a:r>
              <a:rPr lang="th-TH" sz="2400" b="1" dirty="0" smtClean="0"/>
              <a:t>         (2) ผู้รับบริการไม่อยู่ในฐานะที่จะรับทราบข้อมูลได้ และไม่อาจแจ้งแก่ทายาทโดยธรรม ตาม </a:t>
            </a:r>
            <a:r>
              <a:rPr lang="th-TH" sz="2400" b="1" dirty="0" err="1" smtClean="0"/>
              <a:t>ปพพ</a:t>
            </a:r>
            <a:r>
              <a:rPr lang="th-TH" sz="2400" b="1" dirty="0" smtClean="0"/>
              <a:t>. </a:t>
            </a:r>
            <a:r>
              <a:rPr lang="th-TH" sz="2400" b="1" dirty="0" err="1" smtClean="0"/>
              <a:t>ผุ้</a:t>
            </a:r>
            <a:r>
              <a:rPr lang="th-TH" sz="2400" b="1" dirty="0" smtClean="0"/>
              <a:t>ปกครอง ผู้ดูแล ผู้พิทักษ์ หรือ</a:t>
            </a:r>
            <a:r>
              <a:rPr lang="th-TH" sz="2400" b="1" dirty="0" err="1" smtClean="0"/>
              <a:t>ผุ้</a:t>
            </a:r>
            <a:r>
              <a:rPr lang="th-TH" sz="2400" b="1" dirty="0" smtClean="0"/>
              <a:t>อนุบาลของผู้รับบริการแล้วแต่กรณี รับทราบข้อมูลแทนในขณะนั้นได้</a:t>
            </a:r>
            <a:endParaRPr lang="th-TH" sz="2400" b="1" dirty="0"/>
          </a:p>
        </p:txBody>
      </p:sp>
    </p:spTree>
    <p:extLst>
      <p:ext uri="{BB962C8B-B14F-4D97-AF65-F5344CB8AC3E}">
        <p14:creationId xmlns:p14="http://schemas.microsoft.com/office/powerpoint/2010/main" val="259557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th-TH" sz="2800" dirty="0" smtClean="0">
                <a:solidFill>
                  <a:srgbClr val="FFFF00"/>
                </a:solidFill>
              </a:rPr>
              <a:t/>
            </a:r>
            <a:br>
              <a:rPr lang="th-TH" sz="2800" dirty="0" smtClean="0">
                <a:solidFill>
                  <a:srgbClr val="FFFF00"/>
                </a:solidFill>
              </a:rPr>
            </a:br>
            <a:r>
              <a:rPr lang="th-TH" sz="2800" dirty="0">
                <a:solidFill>
                  <a:srgbClr val="FFFF00"/>
                </a:solidFill>
              </a:rPr>
              <a:t/>
            </a:r>
            <a:br>
              <a:rPr lang="th-TH" sz="2800" dirty="0">
                <a:solidFill>
                  <a:srgbClr val="FFFF00"/>
                </a:solidFill>
              </a:rPr>
            </a:br>
            <a:r>
              <a:rPr lang="th-TH" sz="3100" b="1" dirty="0" smtClean="0">
                <a:solidFill>
                  <a:srgbClr val="FFFF00"/>
                </a:solidFill>
              </a:rPr>
              <a:t>พระราชบัญญัติ</a:t>
            </a:r>
            <a:r>
              <a:rPr lang="th-TH" sz="3100" b="1" dirty="0">
                <a:solidFill>
                  <a:srgbClr val="FFFF00"/>
                </a:solidFill>
              </a:rPr>
              <a:t>สุขภาพแห่งชาติ พ.ศ. 2550</a:t>
            </a:r>
            <a:br>
              <a:rPr lang="th-TH" sz="3100" b="1" dirty="0">
                <a:solidFill>
                  <a:srgbClr val="FFFF00"/>
                </a:solidFill>
              </a:rPr>
            </a:br>
            <a:endParaRPr lang="th-TH" sz="31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920880" cy="4680520"/>
          </a:xfrm>
        </p:spPr>
        <p:txBody>
          <a:bodyPr>
            <a:normAutofit/>
          </a:bodyPr>
          <a:lstStyle/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         มาตรา 9  </a:t>
            </a:r>
            <a:r>
              <a:rPr lang="th-TH" sz="2400" b="1" dirty="0" smtClean="0"/>
              <a:t>ใน</a:t>
            </a:r>
            <a:r>
              <a:rPr lang="th-TH" sz="2400" b="1" dirty="0"/>
              <a:t>กรณีที่</a:t>
            </a:r>
            <a:r>
              <a:rPr lang="th-TH" sz="2400" b="1" i="1" dirty="0">
                <a:solidFill>
                  <a:schemeClr val="tx2"/>
                </a:solidFill>
              </a:rPr>
              <a:t>ผู้ประกอบวิชาชีพด้านสาธารณสุข</a:t>
            </a:r>
            <a:r>
              <a:rPr lang="th-TH" sz="2400" b="1" dirty="0"/>
              <a:t>ประสงค์จะใช้ผู้รับบริการเป็นส่วนหนึ่งของการทดลองในงานวิจัย ผู้ประกอบวิชาชีพด้านสาธารณสุขต้องแจ้งให้ผู้รับบริการทราบล่วงหน้าและต้องได้รับความยินยอมเป็นหนังสือจากผู้รับบริการก่อนจึงจะดำเนินการได้ ความยินยอมดังกล่าวผู้รับบริการจะเพิกถอนเสียเมื่อไรก็</a:t>
            </a:r>
            <a:r>
              <a:rPr lang="th-TH" sz="2400" b="1" dirty="0" smtClean="0"/>
              <a:t>ได้</a:t>
            </a:r>
          </a:p>
          <a:p>
            <a:pPr algn="thaiDist"/>
            <a:endParaRPr lang="th-TH" sz="2400" b="1" dirty="0"/>
          </a:p>
          <a:p>
            <a:pPr algn="thaiDist"/>
            <a:r>
              <a:rPr lang="th-TH" sz="2400" b="1" dirty="0" smtClean="0"/>
              <a:t>           </a:t>
            </a:r>
            <a:r>
              <a:rPr lang="th-TH" sz="2400" b="1" dirty="0">
                <a:solidFill>
                  <a:srgbClr val="FFFF00"/>
                </a:solidFill>
              </a:rPr>
              <a:t> มาตรา 9  </a:t>
            </a:r>
            <a:r>
              <a:rPr lang="th-TH" sz="2400" b="1" dirty="0"/>
              <a:t>ผู้ใดฝ่าฝืนมาตรา ๗ หรือมาตรา ๙  ต้องระวางโทษจำคุกไม่เกิน    หกเดือน หรือปรับไม่เกินหนึ่งหมื่นบาท  หรือทั้งจำทั้งปรับ</a:t>
            </a:r>
          </a:p>
          <a:p>
            <a:r>
              <a:rPr lang="th-TH" sz="2400" b="1" dirty="0"/>
              <a:t>           ความผิดตามมาตรานี้เป็นความผิดอันยอมความได้</a:t>
            </a:r>
          </a:p>
        </p:txBody>
      </p:sp>
    </p:spTree>
    <p:extLst>
      <p:ext uri="{BB962C8B-B14F-4D97-AF65-F5344CB8AC3E}">
        <p14:creationId xmlns:p14="http://schemas.microsoft.com/office/powerpoint/2010/main" val="830191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16416" cy="1440160"/>
          </a:xfrm>
        </p:spPr>
        <p:txBody>
          <a:bodyPr>
            <a:normAutofit fontScale="90000"/>
          </a:bodyPr>
          <a:lstStyle/>
          <a:p>
            <a:r>
              <a:rPr lang="th-TH" sz="2800" dirty="0" smtClean="0">
                <a:solidFill>
                  <a:srgbClr val="FFFF00"/>
                </a:solidFill>
              </a:rPr>
              <a:t/>
            </a:r>
            <a:br>
              <a:rPr lang="th-TH" sz="2800" dirty="0" smtClean="0">
                <a:solidFill>
                  <a:srgbClr val="FFFF00"/>
                </a:solidFill>
              </a:rPr>
            </a:br>
            <a:r>
              <a:rPr lang="th-TH" sz="2800" dirty="0">
                <a:solidFill>
                  <a:srgbClr val="FFFF00"/>
                </a:solidFill>
              </a:rPr>
              <a:t/>
            </a:r>
            <a:br>
              <a:rPr lang="th-TH" sz="2800" dirty="0">
                <a:solidFill>
                  <a:srgbClr val="FFFF00"/>
                </a:solidFill>
              </a:rPr>
            </a:br>
            <a:r>
              <a:rPr lang="th-TH" sz="3200" b="1" dirty="0"/>
              <a:t>ระเบียบกระทรวงสาธารณสุข ว่าด้วยการคุ้มครอง</a:t>
            </a:r>
            <a:r>
              <a:rPr lang="th-TH" sz="3200" b="1" dirty="0" smtClean="0"/>
              <a:t>ข้อมูล</a:t>
            </a:r>
            <a:br>
              <a:rPr lang="th-TH" sz="3200" b="1" dirty="0" smtClean="0"/>
            </a:br>
            <a:r>
              <a:rPr lang="th-TH" sz="3200" b="1" dirty="0" smtClean="0"/>
              <a:t>และ</a:t>
            </a:r>
            <a:r>
              <a:rPr lang="th-TH" sz="3200" b="1" dirty="0"/>
              <a:t>การจัดการข้อมูลด้านสุขภาพของบุคคล พ.ศ. 2561</a:t>
            </a:r>
            <a:r>
              <a:rPr lang="th-TH" sz="3100" b="1" dirty="0">
                <a:solidFill>
                  <a:srgbClr val="FFFF00"/>
                </a:solidFill>
              </a:rPr>
              <a:t/>
            </a:r>
            <a:br>
              <a:rPr lang="th-TH" sz="3100" b="1" dirty="0">
                <a:solidFill>
                  <a:srgbClr val="FFFF00"/>
                </a:solidFill>
              </a:rPr>
            </a:br>
            <a:endParaRPr lang="th-TH" sz="31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920880" cy="4680520"/>
          </a:xfrm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         </a:t>
            </a:r>
            <a:r>
              <a:rPr lang="th-TH" sz="2400" b="1" dirty="0" smtClean="0"/>
              <a:t>ข้อ 4 ในระเบียบนี้  </a:t>
            </a:r>
            <a:r>
              <a:rPr lang="th-TH" sz="2400" b="1" dirty="0" smtClean="0">
                <a:solidFill>
                  <a:srgbClr val="FFFF00"/>
                </a:solidFill>
              </a:rPr>
              <a:t>(นิยามหรือขอบเขตการบังคับใช้ของระเบียบนี้)</a:t>
            </a:r>
          </a:p>
          <a:p>
            <a:pPr algn="thaiDist"/>
            <a:r>
              <a:rPr lang="th-TH" sz="2400" b="1" dirty="0" smtClean="0"/>
              <a:t>             </a:t>
            </a:r>
            <a:r>
              <a:rPr lang="th-TH" sz="2400" b="1" dirty="0" smtClean="0">
                <a:solidFill>
                  <a:srgbClr val="FFFF00"/>
                </a:solidFill>
              </a:rPr>
              <a:t>“ข้อมูลด้านสุขภาพของบุคคล”  </a:t>
            </a:r>
            <a:r>
              <a:rPr lang="th-TH" sz="2400" b="1" dirty="0" smtClean="0"/>
              <a:t>หมายความว่า ข้อมูลหรือสิ่งใดๆ ที่แสดงออกมาในรูปเอกสาร แฟ้ม รายงาน หนังสือ แผนผัง แผนที่ ภาพวาด ภาพถ่าย ฟิล์ม การบันทึกภาพหรือเสียง  การบันทึกโดยเครื่องมืออิเล็กทรอนิกส์ หรือวิธีอื่นใดที่ทำให้สิ่งที่บันทึกไว้ปรากฏขึ้นในเรื่องเกี่ยวกับสุขภาพของบุคคลที่สามารถระบุตัวบุคคลได้และให้รวมถึงข้อมูลอื่นๆ ตามที่คณะกรรมการเปิดเผยข้อมูลอิเล็กทรอนิกส์ประกาศกำหนด</a:t>
            </a:r>
          </a:p>
          <a:p>
            <a:pPr algn="thaiDist"/>
            <a:r>
              <a:rPr lang="th-TH" sz="2400" b="1" dirty="0"/>
              <a:t> </a:t>
            </a:r>
            <a:r>
              <a:rPr lang="th-TH" sz="2400" b="1" dirty="0" smtClean="0"/>
              <a:t>            </a:t>
            </a:r>
            <a:r>
              <a:rPr lang="th-TH" sz="2400" b="1" dirty="0" smtClean="0">
                <a:solidFill>
                  <a:srgbClr val="FFFF00"/>
                </a:solidFill>
              </a:rPr>
              <a:t>“ข้อมูลอิเล็กทรอนิกส์”  </a:t>
            </a:r>
            <a:r>
              <a:rPr lang="th-TH" sz="2400" b="1" dirty="0" smtClean="0"/>
              <a:t>หมายความว่า ข้อมูลด้านสุขภาพของบุคคลที่เป็นเอกสารหรือข้อความในรูปอิเล็กทรอนิกส์</a:t>
            </a:r>
          </a:p>
          <a:p>
            <a:pPr algn="thaiDist"/>
            <a:r>
              <a:rPr lang="th-TH" sz="2400" b="1" dirty="0"/>
              <a:t> </a:t>
            </a:r>
            <a:r>
              <a:rPr lang="th-TH" sz="2400" b="1" dirty="0" smtClean="0"/>
              <a:t>            </a:t>
            </a:r>
            <a:r>
              <a:rPr lang="th-TH" sz="2400" b="1" dirty="0"/>
              <a:t> </a:t>
            </a:r>
            <a:r>
              <a:rPr lang="th-TH" sz="2400" b="1" dirty="0" smtClean="0">
                <a:solidFill>
                  <a:srgbClr val="FFFF00"/>
                </a:solidFill>
              </a:rPr>
              <a:t>“ระเบียนสุขภาพ”  </a:t>
            </a:r>
            <a:r>
              <a:rPr lang="th-TH" sz="2400" b="1" dirty="0" smtClean="0"/>
              <a:t>หมายความว่า ทะเบียนหรือรายการ ข้อมูลด้านสุขภาพของบุคคลที่กระทรวงสาธารณสุข หน่วยงานของรัฐและเอกชน นำมาเก็บ จัดการ ใช้และเปิดเผยเพื่อประโยชน์ของเจ้าของข้อมูลตามระเบียบนี้</a:t>
            </a:r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           “เจ้าของข้อมูล”  </a:t>
            </a:r>
            <a:r>
              <a:rPr lang="th-TH" sz="2400" b="1" dirty="0"/>
              <a:t>หมายความ</a:t>
            </a:r>
            <a:r>
              <a:rPr lang="th-TH" sz="2400" b="1" dirty="0" smtClean="0"/>
              <a:t>ว่า  หมายความว่าบุคคลผู้เป็นเจ้าของข้อมูลด้านสุขภาพ</a:t>
            </a:r>
            <a:endParaRPr lang="th-TH" sz="2400" b="1" dirty="0"/>
          </a:p>
          <a:p>
            <a:pPr algn="thaiDist"/>
            <a:endParaRPr lang="th-TH" sz="2400" b="1" dirty="0"/>
          </a:p>
          <a:p>
            <a:pPr algn="thaiDist"/>
            <a:endParaRPr lang="th-TH" sz="2400" b="1" dirty="0"/>
          </a:p>
        </p:txBody>
      </p:sp>
    </p:spTree>
    <p:extLst>
      <p:ext uri="{BB962C8B-B14F-4D97-AF65-F5344CB8AC3E}">
        <p14:creationId xmlns:p14="http://schemas.microsoft.com/office/powerpoint/2010/main" val="426969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16416" cy="1440160"/>
          </a:xfrm>
        </p:spPr>
        <p:txBody>
          <a:bodyPr>
            <a:normAutofit fontScale="90000"/>
          </a:bodyPr>
          <a:lstStyle/>
          <a:p>
            <a:r>
              <a:rPr lang="th-TH" sz="2800" dirty="0" smtClean="0">
                <a:solidFill>
                  <a:srgbClr val="FFFF00"/>
                </a:solidFill>
              </a:rPr>
              <a:t/>
            </a:r>
            <a:br>
              <a:rPr lang="th-TH" sz="2800" dirty="0" smtClean="0">
                <a:solidFill>
                  <a:srgbClr val="FFFF00"/>
                </a:solidFill>
              </a:rPr>
            </a:br>
            <a:r>
              <a:rPr lang="th-TH" sz="2800" dirty="0">
                <a:solidFill>
                  <a:srgbClr val="FFFF00"/>
                </a:solidFill>
              </a:rPr>
              <a:t/>
            </a:r>
            <a:br>
              <a:rPr lang="th-TH" sz="2800" dirty="0">
                <a:solidFill>
                  <a:srgbClr val="FFFF00"/>
                </a:solidFill>
              </a:rPr>
            </a:br>
            <a:r>
              <a:rPr lang="th-TH" sz="3200" b="1" dirty="0"/>
              <a:t>ระเบียบกระทรวงสาธารณสุข ว่าด้วยการคุ้มครอง</a:t>
            </a:r>
            <a:r>
              <a:rPr lang="th-TH" sz="3200" b="1" dirty="0" smtClean="0"/>
              <a:t>ข้อมูล</a:t>
            </a:r>
            <a:br>
              <a:rPr lang="th-TH" sz="3200" b="1" dirty="0" smtClean="0"/>
            </a:br>
            <a:r>
              <a:rPr lang="th-TH" sz="3200" b="1" dirty="0" smtClean="0"/>
              <a:t>และ</a:t>
            </a:r>
            <a:r>
              <a:rPr lang="th-TH" sz="3200" b="1" dirty="0"/>
              <a:t>การจัดการข้อมูลด้านสุขภาพของบุคคล พ.ศ. 2561</a:t>
            </a:r>
            <a:r>
              <a:rPr lang="th-TH" sz="3100" b="1" dirty="0">
                <a:solidFill>
                  <a:srgbClr val="FFFF00"/>
                </a:solidFill>
              </a:rPr>
              <a:t/>
            </a:r>
            <a:br>
              <a:rPr lang="th-TH" sz="3100" b="1" dirty="0">
                <a:solidFill>
                  <a:srgbClr val="FFFF00"/>
                </a:solidFill>
              </a:rPr>
            </a:br>
            <a:endParaRPr lang="th-TH" sz="31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920880" cy="4680520"/>
          </a:xfrm>
        </p:spPr>
        <p:txBody>
          <a:bodyPr>
            <a:normAutofit/>
          </a:bodyPr>
          <a:lstStyle/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         </a:t>
            </a:r>
            <a:r>
              <a:rPr lang="th-TH" sz="2400" b="1" dirty="0" smtClean="0"/>
              <a:t>ข้อ 4 ในระเบียบนี้  </a:t>
            </a:r>
            <a:r>
              <a:rPr lang="th-TH" sz="2400" b="1" dirty="0" smtClean="0">
                <a:solidFill>
                  <a:srgbClr val="FFFF00"/>
                </a:solidFill>
              </a:rPr>
              <a:t>(นิยามหรือขอบเขตการบังคับใช้ของระเบียบนี้)</a:t>
            </a:r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           “ผู้ควบคุมข้อมูล”  </a:t>
            </a:r>
            <a:r>
              <a:rPr lang="th-TH" sz="2400" b="1" dirty="0"/>
              <a:t>หมายความ</a:t>
            </a:r>
            <a:r>
              <a:rPr lang="th-TH" sz="2400" b="1" dirty="0" smtClean="0"/>
              <a:t>ว่า ส่วนราชการ หน่วยงาน โรงพยาบาล โรงพยาบาลส่งเสริมสุขภาพตำบล สถานีอนามัยในสังกัดกระทรวงสาธารณสุข และหมายความรวมถึงสถานพยาบาลตาม พ.ร.บ.สถานพยาบาล พ.ศ. 2541 และหน่วยงานของรัฐอื่นที่ประสงค์เข้าร่วมใช้ข้อมูลด้านสุขภาพร่วมกับกระทรวงสาธารณสุขซึ่ง</a:t>
            </a:r>
            <a:r>
              <a:rPr lang="th-TH" sz="2400" b="1" dirty="0" err="1" smtClean="0"/>
              <a:t>เป้น</a:t>
            </a:r>
            <a:r>
              <a:rPr lang="th-TH" sz="2400" b="1" dirty="0" smtClean="0"/>
              <a:t>ผู้จัดทำ เก็บรวบรวม ใช้หรือเปิดเผยข้อมูลด้านสุขภาพของบุคคล</a:t>
            </a:r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           “ผู้บริหารจัดการข้อมูล</a:t>
            </a:r>
            <a:r>
              <a:rPr lang="th-TH" sz="2400" b="1" dirty="0">
                <a:solidFill>
                  <a:srgbClr val="FFFF00"/>
                </a:solidFill>
              </a:rPr>
              <a:t>”  </a:t>
            </a:r>
            <a:r>
              <a:rPr lang="th-TH" sz="2400" b="1" dirty="0"/>
              <a:t>หมายความ</a:t>
            </a:r>
            <a:r>
              <a:rPr lang="th-TH" sz="2400" b="1" dirty="0" smtClean="0"/>
              <a:t>ว่า กระทรวงสาธารณสุขรวมถึงบุคคลหรือหน่วยงานที่ได้รับมอบหมายจากกระทรวงสาธารณสุข</a:t>
            </a:r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           “ผู้รับข้อมูล”  </a:t>
            </a:r>
            <a:r>
              <a:rPr lang="th-TH" sz="2400" b="1" dirty="0"/>
              <a:t>หมายความ</a:t>
            </a:r>
            <a:r>
              <a:rPr lang="th-TH" sz="2400" b="1" dirty="0" smtClean="0"/>
              <a:t>ว่า บุคคลหรือนิติบุคคลที่ได้รับข้อมูลด้านสุขภาพของจากผู้ควบคุมข้อมูลและนำข้อมูลนั้นไปใช้เพื่อประโยชน์ของเจ้าของข้อมูล</a:t>
            </a:r>
            <a:endParaRPr lang="th-TH" sz="2400" b="1" dirty="0"/>
          </a:p>
          <a:p>
            <a:pPr algn="thaiDist"/>
            <a:endParaRPr lang="th-TH" sz="2400" b="1" dirty="0"/>
          </a:p>
          <a:p>
            <a:pPr algn="thaiDist"/>
            <a:endParaRPr lang="th-TH" sz="2400" b="1" dirty="0"/>
          </a:p>
        </p:txBody>
      </p:sp>
    </p:spTree>
    <p:extLst>
      <p:ext uri="{BB962C8B-B14F-4D97-AF65-F5344CB8AC3E}">
        <p14:creationId xmlns:p14="http://schemas.microsoft.com/office/powerpoint/2010/main" val="1033765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16416" cy="1440160"/>
          </a:xfrm>
        </p:spPr>
        <p:txBody>
          <a:bodyPr>
            <a:normAutofit fontScale="90000"/>
          </a:bodyPr>
          <a:lstStyle/>
          <a:p>
            <a:r>
              <a:rPr lang="th-TH" sz="2800" dirty="0" smtClean="0">
                <a:solidFill>
                  <a:srgbClr val="FFFF00"/>
                </a:solidFill>
              </a:rPr>
              <a:t/>
            </a:r>
            <a:br>
              <a:rPr lang="th-TH" sz="2800" dirty="0" smtClean="0">
                <a:solidFill>
                  <a:srgbClr val="FFFF00"/>
                </a:solidFill>
              </a:rPr>
            </a:br>
            <a:r>
              <a:rPr lang="th-TH" sz="2800" dirty="0">
                <a:solidFill>
                  <a:srgbClr val="FFFF00"/>
                </a:solidFill>
              </a:rPr>
              <a:t/>
            </a:r>
            <a:br>
              <a:rPr lang="th-TH" sz="2800" dirty="0">
                <a:solidFill>
                  <a:srgbClr val="FFFF00"/>
                </a:solidFill>
              </a:rPr>
            </a:br>
            <a:r>
              <a:rPr lang="th-TH" sz="3200" b="1" dirty="0"/>
              <a:t>ระเบียบกระทรวงสาธารณสุข ว่าด้วยการคุ้มครอง</a:t>
            </a:r>
            <a:r>
              <a:rPr lang="th-TH" sz="3200" b="1" dirty="0" smtClean="0"/>
              <a:t>ข้อมูล</a:t>
            </a:r>
            <a:br>
              <a:rPr lang="th-TH" sz="3200" b="1" dirty="0" smtClean="0"/>
            </a:br>
            <a:r>
              <a:rPr lang="th-TH" sz="3200" b="1" dirty="0" smtClean="0"/>
              <a:t>และ</a:t>
            </a:r>
            <a:r>
              <a:rPr lang="th-TH" sz="3200" b="1" dirty="0"/>
              <a:t>การจัดการข้อมูลด้านสุขภาพของบุคคล พ.ศ. 2561</a:t>
            </a:r>
            <a:r>
              <a:rPr lang="th-TH" sz="3100" b="1" dirty="0">
                <a:solidFill>
                  <a:srgbClr val="FFFF00"/>
                </a:solidFill>
              </a:rPr>
              <a:t/>
            </a:r>
            <a:br>
              <a:rPr lang="th-TH" sz="3100" b="1" dirty="0">
                <a:solidFill>
                  <a:srgbClr val="FFFF00"/>
                </a:solidFill>
              </a:rPr>
            </a:br>
            <a:endParaRPr lang="th-TH" sz="31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920880" cy="4680520"/>
          </a:xfrm>
        </p:spPr>
        <p:txBody>
          <a:bodyPr>
            <a:normAutofit/>
          </a:bodyPr>
          <a:lstStyle/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         </a:t>
            </a:r>
            <a:r>
              <a:rPr lang="th-TH" sz="2400" b="1" dirty="0" smtClean="0"/>
              <a:t>ข้อ 4 ในระเบียบนี้  </a:t>
            </a:r>
            <a:r>
              <a:rPr lang="th-TH" sz="2400" b="1" dirty="0" smtClean="0">
                <a:solidFill>
                  <a:srgbClr val="FFFF00"/>
                </a:solidFill>
              </a:rPr>
              <a:t>(นิยามหรือขอบเขตการบังคับใช้ของระเบียบนี้)</a:t>
            </a:r>
          </a:p>
          <a:p>
            <a:pPr algn="thaiDist"/>
            <a:r>
              <a:rPr lang="th-TH" sz="2400" b="1" dirty="0" smtClean="0"/>
              <a:t>             </a:t>
            </a:r>
            <a:r>
              <a:rPr lang="th-TH" sz="2400" b="1" dirty="0" smtClean="0">
                <a:solidFill>
                  <a:srgbClr val="FFFF00"/>
                </a:solidFill>
              </a:rPr>
              <a:t>“คณะกรรมการ”  </a:t>
            </a:r>
            <a:r>
              <a:rPr lang="th-TH" sz="2400" b="1" dirty="0" smtClean="0"/>
              <a:t>หมายความว่า คณะกรรมการคุ้มครองและจัดการข้อมูลด้านสุขภาพของบุคคล</a:t>
            </a:r>
          </a:p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           “เจ้าหน้าที่”  </a:t>
            </a:r>
            <a:r>
              <a:rPr lang="th-TH" sz="2400" b="1" dirty="0"/>
              <a:t>หมายความ</a:t>
            </a:r>
            <a:r>
              <a:rPr lang="th-TH" sz="2400" b="1" dirty="0" smtClean="0"/>
              <a:t>ว่า ข้าราชการ พนักงานราชการ พนักงานกระทรวงสาธารณสุข ลูกจ้างของกระทรวงสาธารณสุข ที่ปฏิบัติงานเกี่ยวกับข้อมูลด้านสุขภาพของกระทรวงสาธารณสุข</a:t>
            </a:r>
            <a:endParaRPr lang="th-TH" sz="2400" b="1" dirty="0"/>
          </a:p>
          <a:p>
            <a:pPr algn="thaiDist"/>
            <a:endParaRPr lang="th-TH" sz="2400" b="1" dirty="0"/>
          </a:p>
          <a:p>
            <a:pPr algn="thaiDist"/>
            <a:endParaRPr lang="th-TH" sz="2400" b="1" dirty="0"/>
          </a:p>
        </p:txBody>
      </p:sp>
    </p:spTree>
    <p:extLst>
      <p:ext uri="{BB962C8B-B14F-4D97-AF65-F5344CB8AC3E}">
        <p14:creationId xmlns:p14="http://schemas.microsoft.com/office/powerpoint/2010/main" val="1798409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16416" cy="1440160"/>
          </a:xfrm>
        </p:spPr>
        <p:txBody>
          <a:bodyPr>
            <a:normAutofit fontScale="90000"/>
          </a:bodyPr>
          <a:lstStyle/>
          <a:p>
            <a:r>
              <a:rPr lang="th-TH" sz="2800" dirty="0" smtClean="0">
                <a:solidFill>
                  <a:srgbClr val="FFFF00"/>
                </a:solidFill>
              </a:rPr>
              <a:t/>
            </a:r>
            <a:br>
              <a:rPr lang="th-TH" sz="2800" dirty="0" smtClean="0">
                <a:solidFill>
                  <a:srgbClr val="FFFF00"/>
                </a:solidFill>
              </a:rPr>
            </a:br>
            <a:r>
              <a:rPr lang="th-TH" sz="2800" dirty="0">
                <a:solidFill>
                  <a:srgbClr val="FFFF00"/>
                </a:solidFill>
              </a:rPr>
              <a:t/>
            </a:r>
            <a:br>
              <a:rPr lang="th-TH" sz="2800" dirty="0">
                <a:solidFill>
                  <a:srgbClr val="FFFF00"/>
                </a:solidFill>
              </a:rPr>
            </a:br>
            <a:r>
              <a:rPr lang="th-TH" sz="3200" b="1" dirty="0" smtClean="0"/>
              <a:t>การคุ้มครองข้อมูลด้าน</a:t>
            </a:r>
            <a:r>
              <a:rPr lang="th-TH" sz="3200" b="1" dirty="0"/>
              <a:t>สุขภาพของบุคคล </a:t>
            </a:r>
            <a:r>
              <a:rPr lang="th-TH" sz="3100" b="1" dirty="0">
                <a:solidFill>
                  <a:srgbClr val="FFFF00"/>
                </a:solidFill>
              </a:rPr>
              <a:t/>
            </a:r>
            <a:br>
              <a:rPr lang="th-TH" sz="3100" b="1" dirty="0">
                <a:solidFill>
                  <a:srgbClr val="FFFF00"/>
                </a:solidFill>
              </a:rPr>
            </a:br>
            <a:endParaRPr lang="th-TH" sz="31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920880" cy="4680520"/>
          </a:xfrm>
        </p:spPr>
        <p:txBody>
          <a:bodyPr>
            <a:normAutofit/>
          </a:bodyPr>
          <a:lstStyle/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         </a:t>
            </a:r>
            <a:r>
              <a:rPr lang="th-TH" sz="2400" b="1" dirty="0" smtClean="0"/>
              <a:t>ข้อ </a:t>
            </a:r>
            <a:r>
              <a:rPr lang="th-TH" sz="2400" b="1" dirty="0"/>
              <a:t> </a:t>
            </a:r>
            <a:r>
              <a:rPr lang="th-TH" sz="2400" b="1" dirty="0" smtClean="0"/>
              <a:t>11 ข้อมูลต่อไปนี้ถือเป็นข้อมูลด้านสุขภาพของบุคคล</a:t>
            </a:r>
            <a:endParaRPr lang="th-TH" sz="2400" b="1" dirty="0" smtClean="0">
              <a:solidFill>
                <a:srgbClr val="FFFF00"/>
              </a:solidFill>
            </a:endParaRPr>
          </a:p>
          <a:p>
            <a:pPr algn="thaiDist"/>
            <a:r>
              <a:rPr lang="th-TH" sz="2400" b="1" dirty="0" smtClean="0"/>
              <a:t>             (1) ประวัติสุขภาพเฉพาะของบุคคล เช่น ส่วนสูง น้ำหนัก หมู่เลือด รูปร่าง ลักษณะทั่วไปของร่างกาย เป็นต้น</a:t>
            </a:r>
          </a:p>
          <a:p>
            <a:pPr algn="thaiDist"/>
            <a:r>
              <a:rPr lang="th-TH" sz="2400" b="1" dirty="0"/>
              <a:t>	</a:t>
            </a:r>
            <a:r>
              <a:rPr lang="th-TH" sz="2400" b="1" dirty="0" smtClean="0"/>
              <a:t>(2) ประวัติการรักษาพยาบาล เช่นเวชระเบียน บันทึกการพยาบาล การตรวจทางห้องปฏิบัติการ ฟิล์มเอก</a:t>
            </a:r>
            <a:r>
              <a:rPr lang="th-TH" sz="2400" b="1" dirty="0" err="1" smtClean="0"/>
              <a:t>เรย์</a:t>
            </a:r>
            <a:r>
              <a:rPr lang="th-TH" sz="2400" b="1" dirty="0" smtClean="0"/>
              <a:t>  เป็นต้น</a:t>
            </a:r>
          </a:p>
          <a:p>
            <a:pPr algn="thaiDist"/>
            <a:r>
              <a:rPr lang="th-TH" sz="2400" b="1" dirty="0"/>
              <a:t>	</a:t>
            </a:r>
            <a:r>
              <a:rPr lang="th-TH" sz="2400" b="1" dirty="0" smtClean="0"/>
              <a:t>(3) เอกสารและวัตถุต่างๆ เกี่ยวกับ (1) และ (2)</a:t>
            </a:r>
          </a:p>
          <a:p>
            <a:pPr algn="thaiDist"/>
            <a:r>
              <a:rPr lang="th-TH" sz="2400" b="1" dirty="0"/>
              <a:t>	</a:t>
            </a:r>
            <a:r>
              <a:rPr lang="th-TH" sz="2400" b="1" dirty="0" smtClean="0"/>
              <a:t>(4) ภาพถ่ายการปฏิบัติงานรักษาพยาบาลผู้ป่วยของบุคลากรทางการแพทย์หรือเจ้าหน้าที่อื่นในการรักษาพยาบาล รวมถึงการกระทำใดๆ ให้ปรากฏภาพ เสียงของบุคคลดังกล่าว</a:t>
            </a:r>
          </a:p>
          <a:p>
            <a:pPr algn="thaiDist"/>
            <a:r>
              <a:rPr lang="th-TH" sz="2400" b="1" dirty="0"/>
              <a:t>	</a:t>
            </a:r>
            <a:r>
              <a:rPr lang="th-TH" sz="2400" b="1" dirty="0" smtClean="0"/>
              <a:t>(5) ข้อมูลอื่นที่คณะกรรมการกำหนด</a:t>
            </a:r>
          </a:p>
          <a:p>
            <a:pPr algn="thaiDist"/>
            <a:endParaRPr lang="th-TH" sz="2400" b="1" dirty="0"/>
          </a:p>
          <a:p>
            <a:pPr algn="thaiDist"/>
            <a:endParaRPr lang="th-TH" sz="2400" b="1" dirty="0"/>
          </a:p>
          <a:p>
            <a:pPr algn="thaiDist"/>
            <a:endParaRPr lang="th-TH" sz="2400" b="1" dirty="0"/>
          </a:p>
        </p:txBody>
      </p:sp>
    </p:spTree>
    <p:extLst>
      <p:ext uri="{BB962C8B-B14F-4D97-AF65-F5344CB8AC3E}">
        <p14:creationId xmlns:p14="http://schemas.microsoft.com/office/powerpoint/2010/main" val="319766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16416" cy="1440160"/>
          </a:xfrm>
        </p:spPr>
        <p:txBody>
          <a:bodyPr>
            <a:normAutofit fontScale="90000"/>
          </a:bodyPr>
          <a:lstStyle/>
          <a:p>
            <a:r>
              <a:rPr lang="th-TH" sz="2800" dirty="0" smtClean="0">
                <a:solidFill>
                  <a:srgbClr val="FFFF00"/>
                </a:solidFill>
              </a:rPr>
              <a:t/>
            </a:r>
            <a:br>
              <a:rPr lang="th-TH" sz="2800" dirty="0" smtClean="0">
                <a:solidFill>
                  <a:srgbClr val="FFFF00"/>
                </a:solidFill>
              </a:rPr>
            </a:br>
            <a:r>
              <a:rPr lang="th-TH" sz="2800" dirty="0">
                <a:solidFill>
                  <a:srgbClr val="FFFF00"/>
                </a:solidFill>
              </a:rPr>
              <a:t/>
            </a:r>
            <a:br>
              <a:rPr lang="th-TH" sz="2800" dirty="0">
                <a:solidFill>
                  <a:srgbClr val="FFFF00"/>
                </a:solidFill>
              </a:rPr>
            </a:br>
            <a:r>
              <a:rPr lang="th-TH" sz="3200" b="1" dirty="0" smtClean="0"/>
              <a:t>หน้าที่ของผู้ควบคุมข้อมูล </a:t>
            </a:r>
            <a:r>
              <a:rPr lang="th-TH" sz="3100" b="1" dirty="0">
                <a:solidFill>
                  <a:srgbClr val="FFFF00"/>
                </a:solidFill>
              </a:rPr>
              <a:t/>
            </a:r>
            <a:br>
              <a:rPr lang="th-TH" sz="3100" b="1" dirty="0">
                <a:solidFill>
                  <a:srgbClr val="FFFF00"/>
                </a:solidFill>
              </a:rPr>
            </a:br>
            <a:endParaRPr lang="th-TH" sz="31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920880" cy="4680520"/>
          </a:xfrm>
        </p:spPr>
        <p:txBody>
          <a:bodyPr>
            <a:normAutofit/>
          </a:bodyPr>
          <a:lstStyle/>
          <a:p>
            <a:pPr algn="thaiDist"/>
            <a:r>
              <a:rPr lang="th-TH" sz="2400" b="1" dirty="0" smtClean="0">
                <a:solidFill>
                  <a:srgbClr val="FFFF00"/>
                </a:solidFill>
              </a:rPr>
              <a:t>            </a:t>
            </a:r>
            <a:r>
              <a:rPr lang="th-TH" sz="2400" b="1" dirty="0" smtClean="0"/>
              <a:t>ข้อ </a:t>
            </a:r>
            <a:r>
              <a:rPr lang="th-TH" sz="2400" b="1" dirty="0"/>
              <a:t> </a:t>
            </a:r>
            <a:r>
              <a:rPr lang="th-TH" sz="2400" b="1" dirty="0" smtClean="0"/>
              <a:t>12 ผู้ควบคุมข้อมูลมีหน้าที่ต้องจัดให้มีสถานที่รวบรวมข้อมูลด้านสุขภาพของบุคคลให้อยู่ในสภาพที่เหมาะสม  มีมาตรการด้านความปลอดภัยที่รัดกุม</a:t>
            </a:r>
          </a:p>
          <a:p>
            <a:pPr algn="thaiDist"/>
            <a:r>
              <a:rPr lang="th-TH" sz="2400" b="1" dirty="0" smtClean="0"/>
              <a:t>            เจ้าหน้าที่ต้องมีความรู้ด้านการจัดการข้อมูลและด้านกฎหมายที่เกี่ยวข้อง</a:t>
            </a:r>
            <a:endParaRPr lang="th-TH" sz="2400" b="1" dirty="0"/>
          </a:p>
          <a:p>
            <a:pPr algn="thaiDist"/>
            <a:endParaRPr lang="th-TH" sz="2400" b="1" dirty="0"/>
          </a:p>
          <a:p>
            <a:pPr algn="thaiDist"/>
            <a:endParaRPr lang="th-TH" sz="2400" b="1" dirty="0"/>
          </a:p>
        </p:txBody>
      </p:sp>
    </p:spTree>
    <p:extLst>
      <p:ext uri="{BB962C8B-B14F-4D97-AF65-F5344CB8AC3E}">
        <p14:creationId xmlns:p14="http://schemas.microsoft.com/office/powerpoint/2010/main" val="1237967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ปอร์สเปคทีฟ">
  <a:themeElements>
    <a:clrScheme name="เปอร์สเปคทีฟ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ปอร์สเปคทีฟ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339</TotalTime>
  <Words>1119</Words>
  <Application>Microsoft Office PowerPoint</Application>
  <PresentationFormat>นำเสนอทางหน้าจอ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เปอร์สเปคทีฟ</vt:lpstr>
      <vt:lpstr>ระเบียบกระทรวงสาธารณสุข ว่าด้วยการคุ้มครองข้อมูลและการจัดการข้อมูลด้านสุขภาพของบุคคล พ.ศ. 2561   (ประกาศในราชกิจจานุเบกษา เมื่อวันที่  28 มีนาคม  2561 มีผลบังคับใช้เมื่อพ้น 120 วัน หรือ ตั้งแต่วันที่   26 พฤศจิกายน  2561 เป็นต้นไป )</vt:lpstr>
      <vt:lpstr>กฎหมายที่เกี่ยวข้อง</vt:lpstr>
      <vt:lpstr>กฎหมายที่เกี่ยวข้อง</vt:lpstr>
      <vt:lpstr>  พระราชบัญญัติสุขภาพแห่งชาติ พ.ศ. 2550 </vt:lpstr>
      <vt:lpstr>  ระเบียบกระทรวงสาธารณสุข ว่าด้วยการคุ้มครองข้อมูล และการจัดการข้อมูลด้านสุขภาพของบุคคล พ.ศ. 2561 </vt:lpstr>
      <vt:lpstr>  ระเบียบกระทรวงสาธารณสุข ว่าด้วยการคุ้มครองข้อมูล และการจัดการข้อมูลด้านสุขภาพของบุคคล พ.ศ. 2561 </vt:lpstr>
      <vt:lpstr>  ระเบียบกระทรวงสาธารณสุข ว่าด้วยการคุ้มครองข้อมูล และการจัดการข้อมูลด้านสุขภาพของบุคคล พ.ศ. 2561 </vt:lpstr>
      <vt:lpstr>  การคุ้มครองข้อมูลด้านสุขภาพของบุคคล  </vt:lpstr>
      <vt:lpstr>  หน้าที่ของผู้ควบคุมข้อมูล  </vt:lpstr>
      <vt:lpstr>  หลักการเปิดเผยข้อมูลด้านสุขภาพของบุคคล  </vt:lpstr>
      <vt:lpstr>  บุคคลที่มีอำนาจขอให้ผู้ควบคุมเปิดเผยข้อมูลฯ โดยไม่ต้องได้รับความยินยอมจากเจ้าของข้อมูล  (ข้อ 15)  </vt:lpstr>
      <vt:lpstr>  วิธีปฏิบัติในการขอข้อมูลฯ  (ข้อ 16)  </vt:lpstr>
      <vt:lpstr>  ผู้มีอำนาจพิจารณาอนุมัติให้เปิดเผยข้อมูลข้อมูลฯ  (ข้อ 18)  </vt:lpstr>
      <vt:lpstr>  การขอให้เจ้าของข้อมูลยินยอมให้เปิดเผยข้อมูลฯ ล่วงหน้า  (ข้อ 21)  </vt:lpstr>
      <vt:lpstr>  การแก้ไขข้อมูลข้อมูลด้านสุขภาพของบุคคล  (ข้อ 23, 24)  </vt:lpstr>
      <vt:lpstr>  การจัดการข้อมูลอิเล็กทรอนิกส์  (ข้อ 25)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สรุปประเด็นซักซ้อมความเข้าใจแนวทางการปฏิบัติ ตามหลักเกณฑ์การจ่ายค่าตอบแทนฯ (ฉบับที่ 11)  พ.ศ. 2559 (ตามหนังสือ ก.สธ. ที่ 0202.3.1/1107 ลว.28 มี.ค.2561)</dc:title>
  <dc:creator>48@Computer</dc:creator>
  <cp:lastModifiedBy>48@Computer</cp:lastModifiedBy>
  <cp:revision>35</cp:revision>
  <dcterms:created xsi:type="dcterms:W3CDTF">2018-04-13T04:39:47Z</dcterms:created>
  <dcterms:modified xsi:type="dcterms:W3CDTF">2018-04-16T08:56:43Z</dcterms:modified>
</cp:coreProperties>
</file>