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13/04/61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440160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สรุปประเด็นซักซ้อมความเข้าใจแนวทางการปฏิบัติ ตามหลักเกณฑ์</a:t>
            </a:r>
            <a:br>
              <a:rPr lang="th-TH" sz="2800" b="1" dirty="0" smtClean="0"/>
            </a:br>
            <a:r>
              <a:rPr lang="th-TH" sz="2800" b="1" dirty="0" smtClean="0"/>
              <a:t>การจ่ายค่าตอบแทนฯ (ฉบับที่ 11)  พ.ศ. 2559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(ตามหนังสือ </a:t>
            </a:r>
            <a:r>
              <a:rPr lang="th-TH" sz="2800" dirty="0" err="1" smtClean="0"/>
              <a:t>ก.สธ</a:t>
            </a:r>
            <a:r>
              <a:rPr lang="th-TH" sz="2800" dirty="0" smtClean="0"/>
              <a:t>. ที่ 0202.3.1/1107 </a:t>
            </a:r>
            <a:r>
              <a:rPr lang="th-TH" sz="2800" dirty="0" err="1" smtClean="0"/>
              <a:t>ลว</a:t>
            </a:r>
            <a:r>
              <a:rPr lang="th-TH" sz="2800" dirty="0" smtClean="0"/>
              <a:t>.28 มี.ค.2561)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7704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1.เจ้าหน้าที่ผู้มีสิทธิได้รับค่าเบี้ยเลี้ยงเหมาจ่าย ตามข้อ 11.4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r>
              <a:rPr lang="th-TH" dirty="0" smtClean="0"/>
              <a:t>1.1 ต้องเป็นผู้ดำรงตำแหน่งหรือได้รับมอบหมายเป็นลายลักษณ์อักษรให้ปฏิบัติงานในตำแหน่งต่างๆ</a:t>
            </a:r>
          </a:p>
          <a:p>
            <a:r>
              <a:rPr lang="th-TH" dirty="0" smtClean="0"/>
              <a:t>1.2 ต้องเป็นผู้ปฏิบัติงานในหน่วยบริการ ได้แก่ รพศ. </a:t>
            </a:r>
            <a:r>
              <a:rPr lang="th-TH" dirty="0" err="1" smtClean="0"/>
              <a:t>รพท</a:t>
            </a:r>
            <a:r>
              <a:rPr lang="th-TH" dirty="0" smtClean="0"/>
              <a:t>. </a:t>
            </a:r>
            <a:r>
              <a:rPr lang="th-TH" dirty="0" err="1" smtClean="0"/>
              <a:t>รพช</a:t>
            </a:r>
            <a:r>
              <a:rPr lang="th-TH" dirty="0" smtClean="0"/>
              <a:t>. สอ. และ รพ.สต. หรือที่เรียกชื่ออย่างอื่นที่ให้บริการในลักษณะเดียวกัน รวมถึง หน่วยบริการปฐมภูมิในสังกัด รพศ. </a:t>
            </a:r>
            <a:r>
              <a:rPr lang="th-TH" dirty="0" err="1" smtClean="0"/>
              <a:t>รพท</a:t>
            </a:r>
            <a:r>
              <a:rPr lang="th-TH" dirty="0" smtClean="0"/>
              <a:t>. หรือ </a:t>
            </a:r>
            <a:r>
              <a:rPr lang="th-TH" dirty="0" err="1" smtClean="0"/>
              <a:t>รพช</a:t>
            </a:r>
            <a:r>
              <a:rPr lang="th-TH" dirty="0" smtClean="0"/>
              <a:t>.</a:t>
            </a:r>
          </a:p>
          <a:p>
            <a:r>
              <a:rPr lang="th-TH" dirty="0" smtClean="0"/>
              <a:t>1.3 ต้องให้บริการครอบคลุมทั้งการรักษาพยาบาล การส่งเสริมสุขภาพ การควบคุมป้องกันโรค การฟื้นฟูสมรรถภาพ และการคุ้มครองผู้บริโภค</a:t>
            </a:r>
          </a:p>
          <a:p>
            <a:r>
              <a:rPr lang="th-TH" dirty="0" smtClean="0"/>
              <a:t>1.4 คำว่า “เจ้าหน้าที่” หมายถึง เจ้าหน้าที่ตามข้อ 4 ของข้อบังคับกระทรวงสาธารณสุขฯ พ.ศ. 2544</a:t>
            </a:r>
          </a:p>
          <a:p>
            <a:r>
              <a:rPr lang="th-TH" dirty="0" smtClean="0"/>
              <a:t>ประกอบด้วย ข้าราชการ ลูกจ้างประจำ ลูกจ้างชั่วคราว ลูกจ้างรายคาบ พนักงานของรัฐในสังกัด </a:t>
            </a:r>
            <a:r>
              <a:rPr lang="th-TH" dirty="0" err="1" smtClean="0"/>
              <a:t>สธ</a:t>
            </a:r>
            <a:r>
              <a:rPr lang="th-TH" dirty="0" smtClean="0"/>
              <a:t>.</a:t>
            </a:r>
          </a:p>
          <a:p>
            <a:r>
              <a:rPr lang="th-TH" dirty="0" smtClean="0"/>
              <a:t>พนักงานราชการ </a:t>
            </a:r>
            <a:r>
              <a:rPr lang="th-TH" dirty="0" err="1" smtClean="0"/>
              <a:t>พกส</a:t>
            </a:r>
            <a:r>
              <a:rPr lang="th-TH" dirty="0" smtClean="0"/>
              <a:t>. </a:t>
            </a:r>
            <a:r>
              <a:rPr lang="th-TH" u="sng" dirty="0" smtClean="0">
                <a:solidFill>
                  <a:srgbClr val="FFFF00"/>
                </a:solidFill>
              </a:rPr>
              <a:t>หรือบุคคลอื่นที่ได้รับคำสั่งหรือได้รับมอบหมายเป็นลายลักษณ์อักษรให้ปฏิบัติงานในหน่วยบริการ  นอกหน่วยบริการ หรือต่างหน่วยบริการ </a:t>
            </a:r>
            <a:r>
              <a:rPr lang="th-TH" dirty="0" smtClean="0"/>
              <a:t>(โดยไม่รวมถึงผู้รับจ้างประเภทจ้างเหมาบริการตามกฎหมายว่าด้วยการจัดซื้อจัดจ้าง)</a:t>
            </a:r>
            <a:endParaRPr lang="th-TH" u="sng" dirty="0" smtClean="0">
              <a:solidFill>
                <a:srgbClr val="FFFF00"/>
              </a:solidFill>
            </a:endParaRPr>
          </a:p>
          <a:p>
            <a:r>
              <a:rPr lang="th-TH" dirty="0" smtClean="0"/>
              <a:t>1.5 การปฏิบัติงาน มี 3 ลักษณะ คือ เพื่อให้บริการ สนับสนุนด้านบริการ หรือร่วมบริการ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83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1.เจ้าหน้าที่ผู้มีสิทธิได้รับค่าเบี้ยเลี้ยงเหมาจ่าย ตามข้อ 11.4 (ต่อ)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r>
              <a:rPr lang="th-TH" dirty="0" smtClean="0"/>
              <a:t>1.6 การมอบหมายให้ปฏิบัติงานในตำแหน่งที่สูงขึ้น เช่น </a:t>
            </a:r>
            <a:r>
              <a:rPr lang="th-TH" dirty="0" err="1" smtClean="0"/>
              <a:t>จพ</a:t>
            </a:r>
            <a:r>
              <a:rPr lang="th-TH" dirty="0" smtClean="0"/>
              <a:t>. เป็น </a:t>
            </a:r>
            <a:r>
              <a:rPr lang="th-TH" dirty="0" err="1" smtClean="0"/>
              <a:t>นวก</a:t>
            </a:r>
            <a:r>
              <a:rPr lang="th-TH" dirty="0" smtClean="0"/>
              <a:t>. เป็นอำนาจของหัวหน้าหน่วยบริการ (รักษาการในตำแหน่ง) นั้นๆที่จะออกคำสั่งมอบหมายได้  แต่ต้องไม่เกินกรอบโครงสร้างอัตรากำลังที่มีอยู่จริงในปัจจุบันของหน่วยบริการนั้นๆ </a:t>
            </a:r>
          </a:p>
          <a:p>
            <a:r>
              <a:rPr lang="th-TH" dirty="0" smtClean="0"/>
              <a:t>1.7 คำว่า “ซึ่งให้บริการครอบคลุมทั้งการ</a:t>
            </a:r>
            <a:r>
              <a:rPr lang="th-TH" dirty="0"/>
              <a:t>รักษาพยาบาล การส่งเสริมสุขภาพ การควบคุมป้องกัน</a:t>
            </a:r>
            <a:r>
              <a:rPr lang="th-TH" dirty="0" smtClean="0"/>
              <a:t>โรค</a:t>
            </a:r>
          </a:p>
          <a:p>
            <a:r>
              <a:rPr lang="th-TH" dirty="0" smtClean="0"/>
              <a:t> </a:t>
            </a:r>
            <a:r>
              <a:rPr lang="th-TH" dirty="0"/>
              <a:t>การฟื้นฟูสมรรถภาพ และการคุ้มครอง</a:t>
            </a:r>
            <a:r>
              <a:rPr lang="th-TH" dirty="0" smtClean="0"/>
              <a:t>ผู้บริโภค” นั้น  </a:t>
            </a:r>
            <a:r>
              <a:rPr lang="th-TH" dirty="0" smtClean="0">
                <a:solidFill>
                  <a:srgbClr val="FFFF00"/>
                </a:solidFill>
              </a:rPr>
              <a:t>เป็นคำขยายคำว่า ”หน่วยบริการ” </a:t>
            </a:r>
            <a:r>
              <a:rPr lang="th-TH" dirty="0" smtClean="0"/>
              <a:t>มิใช่ขยายความของคำว่า “</a:t>
            </a:r>
            <a:r>
              <a:rPr lang="th-TH" dirty="0" smtClean="0">
                <a:solidFill>
                  <a:srgbClr val="FFFF00"/>
                </a:solidFill>
              </a:rPr>
              <a:t>เจ้าหน้าที่”  </a:t>
            </a:r>
            <a:r>
              <a:rPr lang="th-TH" dirty="0" smtClean="0"/>
              <a:t>และการให้บริการดังกล่าวไม่จำต้องปฏิบัติงานทุกอย่างพร้อมกันในคราวเดียวกันก็ได้</a:t>
            </a:r>
            <a:endParaRPr lang="th-TH" dirty="0">
              <a:solidFill>
                <a:srgbClr val="FFFF00"/>
              </a:solidFill>
            </a:endParaRPr>
          </a:p>
          <a:p>
            <a:r>
              <a:rPr lang="th-TH" dirty="0" smtClean="0"/>
              <a:t>1.8 ตามข้อ 11.4.1 (5) หากเจ้าหน้าที่ที่ปฏิบัติงานให้หน่วยบริการอันมีลักษณะของการ</a:t>
            </a:r>
            <a:r>
              <a:rPr lang="th-TH" dirty="0"/>
              <a:t>รักษาพยาบาล การส่งเสริมสุขภาพ การควบคุมป้องกัน</a:t>
            </a:r>
            <a:r>
              <a:rPr lang="th-TH" dirty="0" smtClean="0"/>
              <a:t>โรค  การ</a:t>
            </a:r>
            <a:r>
              <a:rPr lang="th-TH" dirty="0"/>
              <a:t>ฟื้นฟูสมรรถภาพ และการคุ้มครอง</a:t>
            </a:r>
            <a:r>
              <a:rPr lang="th-TH" dirty="0" smtClean="0"/>
              <a:t>ผู้บริโภค หรือให้บริการแก่ผู้ป่วยด้วย  ตามบริบทของหน่วยบริการ </a:t>
            </a:r>
            <a:r>
              <a:rPr lang="th-TH" u="sng" dirty="0" smtClean="0">
                <a:solidFill>
                  <a:srgbClr val="FFFF00"/>
                </a:solidFill>
              </a:rPr>
              <a:t>ตามสายงานในระดับวุฒิการศึกษา </a:t>
            </a:r>
            <a:r>
              <a:rPr lang="th-TH" dirty="0" smtClean="0"/>
              <a:t>ให้หัวหน้าหน่วยบริการพิจารณาจ่ายได้</a:t>
            </a:r>
            <a:endParaRPr lang="th-TH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9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2.วิธีการนับระยะเวลา ตามข้อ 11.5.2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20880" cy="489654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2.1 การนับเวลาการปฏิบัติงานตั้งแต่วันที่ได้รับคำสั่งให้ไปปฏิบัติงานในหน่วยบริการ ให้นับเวลาต่อเนื่องกันได้ทั้งหมดร้อยละ 100 ไม่ว่าจะปฏิบัติงานในฐานะใด หรือดำรงตำแหน่งใด</a:t>
            </a:r>
          </a:p>
          <a:p>
            <a:r>
              <a:rPr lang="th-TH" u="sng" dirty="0" smtClean="0">
                <a:solidFill>
                  <a:srgbClr val="FFFF00"/>
                </a:solidFill>
              </a:rPr>
              <a:t>2.2 การนับระยะเวลาต่อเนื่องกัน </a:t>
            </a:r>
            <a:r>
              <a:rPr lang="th-TH" dirty="0" smtClean="0"/>
              <a:t>ให้นับเฉพาะการปฏิบัติงานในหน่วยบริการประเภทเดียวกัน ดังนี้</a:t>
            </a:r>
          </a:p>
          <a:p>
            <a:r>
              <a:rPr lang="th-TH" dirty="0">
                <a:solidFill>
                  <a:srgbClr val="FFFF00"/>
                </a:solidFill>
              </a:rPr>
              <a:t>	</a:t>
            </a:r>
            <a:r>
              <a:rPr lang="th-TH" dirty="0" smtClean="0">
                <a:solidFill>
                  <a:srgbClr val="FFFF00"/>
                </a:solidFill>
              </a:rPr>
              <a:t>(1)  สอ. รพ.สต. และ </a:t>
            </a:r>
            <a:r>
              <a:rPr lang="th-TH" dirty="0" err="1" smtClean="0">
                <a:solidFill>
                  <a:srgbClr val="FFFF00"/>
                </a:solidFill>
              </a:rPr>
              <a:t>รพช</a:t>
            </a:r>
            <a:r>
              <a:rPr lang="th-TH" dirty="0" smtClean="0">
                <a:solidFill>
                  <a:srgbClr val="FFFF00"/>
                </a:solidFill>
              </a:rPr>
              <a:t>. เป็นหน่วยบริการประเภทเดียวกัน</a:t>
            </a:r>
          </a:p>
          <a:p>
            <a:r>
              <a:rPr lang="th-TH" dirty="0">
                <a:solidFill>
                  <a:srgbClr val="FFFF00"/>
                </a:solidFill>
              </a:rPr>
              <a:t>	</a:t>
            </a:r>
            <a:r>
              <a:rPr lang="th-TH" dirty="0" smtClean="0">
                <a:solidFill>
                  <a:srgbClr val="FFFF00"/>
                </a:solidFill>
              </a:rPr>
              <a:t>(2) </a:t>
            </a:r>
            <a:r>
              <a:rPr lang="th-TH" dirty="0" err="1" smtClean="0">
                <a:solidFill>
                  <a:srgbClr val="FFFF00"/>
                </a:solidFill>
              </a:rPr>
              <a:t>รพท</a:t>
            </a:r>
            <a:r>
              <a:rPr lang="th-TH" dirty="0" smtClean="0">
                <a:solidFill>
                  <a:srgbClr val="FFFF00"/>
                </a:solidFill>
              </a:rPr>
              <a:t>. รพศ. เป็นหน่วยบริการประเภทเดียวกัน</a:t>
            </a:r>
          </a:p>
          <a:p>
            <a:r>
              <a:rPr lang="th-TH" dirty="0" smtClean="0"/>
              <a:t>2.3</a:t>
            </a:r>
            <a:r>
              <a:rPr lang="th-TH" dirty="0" smtClean="0">
                <a:solidFill>
                  <a:srgbClr val="FFFF00"/>
                </a:solidFill>
              </a:rPr>
              <a:t> </a:t>
            </a:r>
            <a:r>
              <a:rPr lang="th-TH" dirty="0" smtClean="0"/>
              <a:t>การนับวันทำการตามข้อ 11.5.2 (9) กรณีคณะรัฐมนตรีกำหนดให้มีวันหยุดราชการเพิ่มเติม เกี่ยวการนับวันทำการ  มีหลักพิจารณาดังนี้</a:t>
            </a:r>
          </a:p>
          <a:p>
            <a:r>
              <a:rPr lang="th-TH" dirty="0"/>
              <a:t>	</a:t>
            </a:r>
            <a:r>
              <a:rPr lang="th-TH" dirty="0" smtClean="0">
                <a:solidFill>
                  <a:srgbClr val="FFFF00"/>
                </a:solidFill>
              </a:rPr>
              <a:t>(1) กรณีมีมติ ครม.กำหนดวันหยุดเพิ่มเติมในเดือนใดแล้วทำให้เจ้าหน้าที่ทุกคนมีวันทำการไม่ครบ 15 วันทั้งประเทศ  จึงจะนำวันหยุดตามมติ ครม.นั้นมานับรวมเป็นวันทำการได้</a:t>
            </a:r>
          </a:p>
          <a:p>
            <a:r>
              <a:rPr lang="th-TH" dirty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   	(2) กรณีมีมติ ครม.</a:t>
            </a:r>
            <a:r>
              <a:rPr lang="th-TH" dirty="0">
                <a:solidFill>
                  <a:srgbClr val="FFFF00"/>
                </a:solidFill>
              </a:rPr>
              <a:t> กำหนดวันหยุดเพิ่มเติมในเดือนใด</a:t>
            </a:r>
            <a:r>
              <a:rPr lang="th-TH" dirty="0" smtClean="0">
                <a:solidFill>
                  <a:srgbClr val="FFFF00"/>
                </a:solidFill>
              </a:rPr>
              <a:t>แล้ว แต่เดือนนั้นมีวันทำการครบ 15 วันแล้ว  ไม่สามารถนำวันหยุดดังกล่าวมานับรวมเป็นวันทำการได้</a:t>
            </a:r>
          </a:p>
          <a:p>
            <a:r>
              <a:rPr lang="th-TH" dirty="0" smtClean="0"/>
              <a:t>2.4 การจ่ายเบี้ยเลี้ยงเหมาจ่ายตามหลักเกณฑ์นี้ สามารถจ่ายได้ทั้งเงินบำรุงและเงินงบประมาณ  โดยไม่จำกัดลำดับการจ่ายก่อน  แต่อย่างไรก็ตาม หากจ่ายค่าตอบแทนจากเงินบำรุงเต็มจำนวนหรือครบถ้วนในปีงบประมาณนั้นแล้ว  เมื่อได้รับเงินงบประมาณมาภายหลังไม่สามารถนำเงินงบประมาณไปทดแทนเงินบำรุงได้และต้องส่งคืน</a:t>
            </a:r>
          </a:p>
          <a:p>
            <a:r>
              <a:rPr lang="th-TH" dirty="0" smtClean="0"/>
              <a:t>2.5 หากเดือนใดปฏิบัติงานครบ 15 วันทำการ ทั้ง 2 แห่ง  ต้องรับค่าตอบแทนอย่างใดอย่างหนึ่งเท่านั้น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9164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เปอร์สเปคทีฟ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ปอร์สเปคทีฟ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</TotalTime>
  <Words>437</Words>
  <Application>Microsoft Office PowerPoint</Application>
  <PresentationFormat>นำเสนอทางหน้าจอ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เปอร์สเปคทีฟ</vt:lpstr>
      <vt:lpstr>สรุปประเด็นซักซ้อมความเข้าใจแนวทางการปฏิบัติ ตามหลักเกณฑ์ การจ่ายค่าตอบแทนฯ (ฉบับที่ 11)  พ.ศ. 2559 (ตามหนังสือ ก.สธ. ที่ 0202.3.1/1107 ลว.28 มี.ค.2561)</vt:lpstr>
      <vt:lpstr>1.เจ้าหน้าที่ผู้มีสิทธิได้รับค่าเบี้ยเลี้ยงเหมาจ่าย ตามข้อ 11.4</vt:lpstr>
      <vt:lpstr>1.เจ้าหน้าที่ผู้มีสิทธิได้รับค่าเบี้ยเลี้ยงเหมาจ่าย ตามข้อ 11.4 (ต่อ)</vt:lpstr>
      <vt:lpstr>2.วิธีการนับระยะเวลา ตามข้อ 11.5.2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สรุปประเด็นซักซ้อมความเข้าใจแนวทางการปฏิบัติ ตามหลักเกณฑ์การจ่ายค่าตอบแทนฯ (ฉบับที่ 11)  พ.ศ. 2559 (ตามหนังสือ ก.สธ. ที่ 0202.3.1/1107 ลว.28 มี.ค.2561)</dc:title>
  <dc:creator>48@Computer</dc:creator>
  <cp:lastModifiedBy>48@Computer</cp:lastModifiedBy>
  <cp:revision>12</cp:revision>
  <dcterms:created xsi:type="dcterms:W3CDTF">2018-04-13T04:39:47Z</dcterms:created>
  <dcterms:modified xsi:type="dcterms:W3CDTF">2018-04-13T07:51:32Z</dcterms:modified>
</cp:coreProperties>
</file>