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382" r:id="rId3"/>
    <p:sldId id="383" r:id="rId4"/>
    <p:sldId id="384" r:id="rId5"/>
    <p:sldId id="385" r:id="rId6"/>
    <p:sldId id="261" r:id="rId7"/>
    <p:sldId id="386" r:id="rId8"/>
    <p:sldId id="387" r:id="rId9"/>
    <p:sldId id="388" r:id="rId10"/>
    <p:sldId id="389" r:id="rId11"/>
    <p:sldId id="390" r:id="rId12"/>
    <p:sldId id="391" r:id="rId13"/>
    <p:sldId id="392" r:id="rId14"/>
    <p:sldId id="393" r:id="rId15"/>
    <p:sldId id="394" r:id="rId16"/>
    <p:sldId id="395" r:id="rId17"/>
    <p:sldId id="400" r:id="rId18"/>
    <p:sldId id="396" r:id="rId19"/>
    <p:sldId id="397" r:id="rId20"/>
    <p:sldId id="398" r:id="rId21"/>
    <p:sldId id="399" r:id="rId22"/>
    <p:sldId id="378" r:id="rId23"/>
    <p:sldId id="379" r:id="rId24"/>
    <p:sldId id="380" r:id="rId25"/>
    <p:sldId id="381" r:id="rId26"/>
  </p:sldIdLst>
  <p:sldSz cx="9144000" cy="5715000" type="screen16x10"/>
  <p:notesSz cx="6858000" cy="9144000"/>
  <p:defaultTextStyle>
    <a:defPPr>
      <a:defRPr lang="th-TH"/>
    </a:defPPr>
    <a:lvl1pPr marL="0" algn="l" defTabSz="713232" rtl="0" eaLnBrk="1" latinLnBrk="0" hangingPunct="1">
      <a:defRPr sz="218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218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218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218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218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218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218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218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2184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FF99"/>
    <a:srgbClr val="D3F5FD"/>
    <a:srgbClr val="F8E8FC"/>
    <a:srgbClr val="F1D3F9"/>
    <a:srgbClr val="FFB3D5"/>
    <a:srgbClr val="97FFFF"/>
    <a:srgbClr val="00FFFF"/>
    <a:srgbClr val="FFEB00"/>
    <a:srgbClr val="F1E96B"/>
    <a:srgbClr val="59CCF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753"/>
    <p:restoredTop sz="94648"/>
  </p:normalViewPr>
  <p:slideViewPr>
    <p:cSldViewPr snapToGrid="0" snapToObjects="1">
      <p:cViewPr>
        <p:scale>
          <a:sx n="80" d="100"/>
          <a:sy n="80" d="100"/>
        </p:scale>
        <p:origin x="-912" y="-15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A78C-8A3F-BB4B-8012-A5EB48284BAE}" type="datetimeFigureOut">
              <a:rPr lang="th-TH" smtClean="0"/>
              <a:pPr/>
              <a:t>09/03/61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778B6-3CC2-3841-A702-9010DF35FAA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A78C-8A3F-BB4B-8012-A5EB48284BAE}" type="datetimeFigureOut">
              <a:rPr lang="th-TH" smtClean="0"/>
              <a:pPr/>
              <a:t>09/03/61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778B6-3CC2-3841-A702-9010DF35FAA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A78C-8A3F-BB4B-8012-A5EB48284BAE}" type="datetimeFigureOut">
              <a:rPr lang="th-TH" smtClean="0"/>
              <a:pPr/>
              <a:t>09/03/61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778B6-3CC2-3841-A702-9010DF35FAA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A78C-8A3F-BB4B-8012-A5EB48284BAE}" type="datetimeFigureOut">
              <a:rPr lang="th-TH" smtClean="0"/>
              <a:pPr/>
              <a:t>09/03/61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778B6-3CC2-3841-A702-9010DF35FAA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A78C-8A3F-BB4B-8012-A5EB48284BAE}" type="datetimeFigureOut">
              <a:rPr lang="th-TH" smtClean="0"/>
              <a:pPr/>
              <a:t>09/03/61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778B6-3CC2-3841-A702-9010DF35FAA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A78C-8A3F-BB4B-8012-A5EB48284BAE}" type="datetimeFigureOut">
              <a:rPr lang="th-TH" smtClean="0"/>
              <a:pPr/>
              <a:t>09/03/61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778B6-3CC2-3841-A702-9010DF35FAA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A78C-8A3F-BB4B-8012-A5EB48284BAE}" type="datetimeFigureOut">
              <a:rPr lang="th-TH" smtClean="0"/>
              <a:pPr/>
              <a:t>09/03/61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778B6-3CC2-3841-A702-9010DF35FAA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A78C-8A3F-BB4B-8012-A5EB48284BAE}" type="datetimeFigureOut">
              <a:rPr lang="th-TH" smtClean="0"/>
              <a:pPr/>
              <a:t>09/03/61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778B6-3CC2-3841-A702-9010DF35FAA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A78C-8A3F-BB4B-8012-A5EB48284BAE}" type="datetimeFigureOut">
              <a:rPr lang="th-TH" smtClean="0"/>
              <a:pPr/>
              <a:t>09/03/61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778B6-3CC2-3841-A702-9010DF35FAA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A78C-8A3F-BB4B-8012-A5EB48284BAE}" type="datetimeFigureOut">
              <a:rPr lang="th-TH" smtClean="0"/>
              <a:pPr/>
              <a:t>09/03/61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778B6-3CC2-3841-A702-9010DF35FAA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 smtClean="0"/>
              <a:t>ลากรูปภาพไปยังพื้นที่ที่สำรองไว้ หรือคลิกไอคอนเพื่อเพิ่ม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A78C-8A3F-BB4B-8012-A5EB48284BAE}" type="datetimeFigureOut">
              <a:rPr lang="th-TH" smtClean="0"/>
              <a:pPr/>
              <a:t>09/03/61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778B6-3CC2-3841-A702-9010DF35FAA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4A78C-8A3F-BB4B-8012-A5EB48284BAE}" type="datetimeFigureOut">
              <a:rPr lang="th-TH" smtClean="0"/>
              <a:pPr/>
              <a:t>09/03/61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778B6-3CC2-3841-A702-9010DF35FAA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11267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667820" y="561620"/>
            <a:ext cx="8198778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S PraJad" charset="0"/>
                <a:ea typeface="CS PraJad" charset="0"/>
                <a:cs typeface="+mj-cs"/>
              </a:rPr>
              <a:t>การดำเนินงาน</a:t>
            </a:r>
            <a:r>
              <a:rPr lang="th-TH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S PraJad" charset="0"/>
                <a:ea typeface="CS PraJad" charset="0"/>
                <a:cs typeface="+mj-cs"/>
              </a:rPr>
              <a:t>ทันต</a:t>
            </a:r>
            <a:r>
              <a:rPr lang="th-TH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S PraJad" charset="0"/>
                <a:ea typeface="CS PraJad" charset="0"/>
                <a:cs typeface="+mj-cs"/>
              </a:rPr>
              <a:t>สาธารณสุขในชุมชน</a:t>
            </a:r>
            <a:endParaRPr lang="th-TH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S PraJad" charset="0"/>
              <a:ea typeface="CS PraJad" charset="0"/>
              <a:cs typeface="+mj-cs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588552" y="3203729"/>
            <a:ext cx="58160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 smtClean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S PraJad" charset="0"/>
                <a:ea typeface="CS PraJad" charset="0"/>
                <a:cs typeface="+mj-cs"/>
              </a:rPr>
              <a:t>โรงพยาบาลโคกสูง</a:t>
            </a:r>
            <a:endParaRPr lang="th-TH" sz="3200" b="1" cap="none" spc="0" dirty="0">
              <a:ln w="0"/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S PraJad" charset="0"/>
              <a:ea typeface="CS PraJad" charset="0"/>
              <a:cs typeface="+mj-cs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050589" y="4607626"/>
            <a:ext cx="5816009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th-TH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S PraJad" charset="0"/>
                <a:ea typeface="CS PraJad" charset="0"/>
                <a:cs typeface="+mj-cs"/>
              </a:rPr>
              <a:t>นาง</a:t>
            </a:r>
            <a:r>
              <a:rPr lang="th-TH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S PraJad" charset="0"/>
                <a:ea typeface="CS PraJad" charset="0"/>
                <a:cs typeface="+mj-cs"/>
              </a:rPr>
              <a:t>ศุภานัน</a:t>
            </a:r>
            <a:r>
              <a:rPr lang="th-TH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S PraJad" charset="0"/>
                <a:ea typeface="CS PraJad" charset="0"/>
                <a:cs typeface="+mj-cs"/>
              </a:rPr>
              <a:t>  </a:t>
            </a:r>
            <a:r>
              <a:rPr lang="th-TH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S PraJad" charset="0"/>
                <a:ea typeface="CS PraJad" charset="0"/>
                <a:cs typeface="+mj-cs"/>
              </a:rPr>
              <a:t>เชียม</a:t>
            </a:r>
            <a:r>
              <a:rPr lang="th-TH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S PraJad" charset="0"/>
                <a:ea typeface="CS PraJad" charset="0"/>
                <a:cs typeface="+mj-cs"/>
              </a:rPr>
              <a:t>ขุนทด</a:t>
            </a:r>
          </a:p>
          <a:p>
            <a:pPr algn="r"/>
            <a:r>
              <a:rPr lang="th-TH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S PraJad" charset="0"/>
                <a:ea typeface="CS PraJad" charset="0"/>
                <a:cs typeface="+mj-cs"/>
              </a:rPr>
              <a:t>เจ้าพนักงาน</a:t>
            </a:r>
            <a:r>
              <a:rPr lang="th-TH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S PraJad" charset="0"/>
                <a:ea typeface="CS PraJad" charset="0"/>
                <a:cs typeface="+mj-cs"/>
              </a:rPr>
              <a:t>ทันต</a:t>
            </a:r>
            <a:r>
              <a:rPr lang="th-TH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S PraJad" charset="0"/>
                <a:ea typeface="CS PraJad" charset="0"/>
                <a:cs typeface="+mj-cs"/>
              </a:rPr>
              <a:t>สาธารณสุข ชำนาญงาน</a:t>
            </a:r>
            <a:endParaRPr lang="th-TH" sz="1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S PraJad" charset="0"/>
              <a:ea typeface="CS PraJad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904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206338" y="997793"/>
            <a:ext cx="5671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h-TH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S PraJad" charset="0"/>
              <a:ea typeface="CS PraJad" charset="0"/>
              <a:cs typeface="+mj-cs"/>
            </a:endParaRPr>
          </a:p>
        </p:txBody>
      </p:sp>
      <p:sp>
        <p:nvSpPr>
          <p:cNvPr id="3" name="วงรี 2"/>
          <p:cNvSpPr/>
          <p:nvPr/>
        </p:nvSpPr>
        <p:spPr>
          <a:xfrm>
            <a:off x="546265" y="368135"/>
            <a:ext cx="8015844" cy="15212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698171" y="629658"/>
            <a:ext cx="5712032" cy="997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แม่และเด็ก(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ANC/WCC</a:t>
            </a:r>
            <a:r>
              <a:rPr lang="th-TH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  <a:endParaRPr lang="th-TH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1" name="ลูกศรขวา 20"/>
          <p:cNvSpPr/>
          <p:nvPr/>
        </p:nvSpPr>
        <p:spPr>
          <a:xfrm>
            <a:off x="261256" y="2934392"/>
            <a:ext cx="439387" cy="1650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แผนผังลําดับงาน: กระบวนการสำรอง 27"/>
          <p:cNvSpPr/>
          <p:nvPr/>
        </p:nvSpPr>
        <p:spPr>
          <a:xfrm>
            <a:off x="707570" y="1889363"/>
            <a:ext cx="1981201" cy="307452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ติดตามเยี่ยมบ้าน /แนะนำการดูแลสุขภาพช่องปาก </a:t>
            </a:r>
          </a:p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แก่หญิงหลังคลอดและบุตร ร่วมกับกลุ่มงานบริการปฐมภูมิในรูปแบบ</a:t>
            </a:r>
            <a:r>
              <a:rPr lang="th-TH" b="1" dirty="0" err="1" smtClean="0">
                <a:latin typeface="Angsana New" pitchFamily="18" charset="-34"/>
                <a:cs typeface="Angsana New" pitchFamily="18" charset="-34"/>
              </a:rPr>
              <a:t>ทีมสห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วิชาชีพ 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8" name="รูปภาพ 7" descr="เยี่ยมบ้านหลังคลอด_๑๘๐๒๒๐_0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771" y="1626919"/>
            <a:ext cx="5355771" cy="4015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5187" y="4049486"/>
            <a:ext cx="1228813" cy="1665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0802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206338" y="997793"/>
            <a:ext cx="5671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h-TH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S PraJad" charset="0"/>
              <a:ea typeface="CS PraJad" charset="0"/>
              <a:cs typeface="+mj-cs"/>
            </a:endParaRPr>
          </a:p>
        </p:txBody>
      </p:sp>
      <p:sp>
        <p:nvSpPr>
          <p:cNvPr id="3" name="วงรี 2"/>
          <p:cNvSpPr/>
          <p:nvPr/>
        </p:nvSpPr>
        <p:spPr>
          <a:xfrm>
            <a:off x="546265" y="368135"/>
            <a:ext cx="8015844" cy="1521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698171" y="629658"/>
            <a:ext cx="5712032" cy="997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วัยเรียน</a:t>
            </a:r>
            <a:endParaRPr lang="th-TH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1" name="ลูกศรขวา 20"/>
          <p:cNvSpPr/>
          <p:nvPr/>
        </p:nvSpPr>
        <p:spPr>
          <a:xfrm>
            <a:off x="480950" y="3338153"/>
            <a:ext cx="439387" cy="1650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แผนผังลําดับงาน: กระบวนการสำรอง 27"/>
          <p:cNvSpPr/>
          <p:nvPr/>
        </p:nvSpPr>
        <p:spPr>
          <a:xfrm>
            <a:off x="1225137" y="2043742"/>
            <a:ext cx="1981201" cy="307452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ตรวจสุขภาพช่องปากนักเรียนชั้น อนุบาล-ประถม 6 ตามระบบเฝ้าระวัง</a:t>
            </a:r>
            <a:r>
              <a:rPr lang="th-TH" b="1" dirty="0" err="1" smtClean="0">
                <a:latin typeface="Angsana New" pitchFamily="18" charset="-34"/>
                <a:cs typeface="Angsana New" pitchFamily="18" charset="-34"/>
              </a:rPr>
              <a:t>ทันต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สุขภาพในโรงเรียนประถมศึกษาในเขตรับผิดชอบ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9" name="รูปภาพ 8" descr="1387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338" y="1626918"/>
            <a:ext cx="5355771" cy="4017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0802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206338" y="997793"/>
            <a:ext cx="5671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h-TH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S PraJad" charset="0"/>
              <a:ea typeface="CS PraJad" charset="0"/>
              <a:cs typeface="+mj-cs"/>
            </a:endParaRPr>
          </a:p>
        </p:txBody>
      </p:sp>
      <p:sp>
        <p:nvSpPr>
          <p:cNvPr id="3" name="วงรี 2"/>
          <p:cNvSpPr/>
          <p:nvPr/>
        </p:nvSpPr>
        <p:spPr>
          <a:xfrm>
            <a:off x="546265" y="368135"/>
            <a:ext cx="8015844" cy="1521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698171" y="629658"/>
            <a:ext cx="5712032" cy="997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วัยเรียน</a:t>
            </a:r>
            <a:endParaRPr lang="th-TH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1" name="ลูกศรขวา 20"/>
          <p:cNvSpPr/>
          <p:nvPr/>
        </p:nvSpPr>
        <p:spPr>
          <a:xfrm>
            <a:off x="480950" y="3338153"/>
            <a:ext cx="439387" cy="1650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แผนผังลําดับงาน: กระบวนการสำรอง 27"/>
          <p:cNvSpPr/>
          <p:nvPr/>
        </p:nvSpPr>
        <p:spPr>
          <a:xfrm>
            <a:off x="1225137" y="2043742"/>
            <a:ext cx="1981201" cy="307452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ทาฟลูออไรด์วานิชป้องกันฟันผุ แก่เด็กอนุบาล ปีการศึกษาละ ๑ ครั้ง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8" name="รูปภาพ 7" descr="D:\ภาพแตงกะพี่ลอง\2047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1458" y="1889363"/>
            <a:ext cx="4151887" cy="3794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0802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206338" y="997793"/>
            <a:ext cx="5671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h-TH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S PraJad" charset="0"/>
              <a:ea typeface="CS PraJad" charset="0"/>
              <a:cs typeface="+mj-cs"/>
            </a:endParaRPr>
          </a:p>
        </p:txBody>
      </p:sp>
      <p:sp>
        <p:nvSpPr>
          <p:cNvPr id="3" name="วงรี 2"/>
          <p:cNvSpPr/>
          <p:nvPr/>
        </p:nvSpPr>
        <p:spPr>
          <a:xfrm>
            <a:off x="546265" y="368135"/>
            <a:ext cx="8015844" cy="1521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698171" y="629658"/>
            <a:ext cx="5712032" cy="997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วัยเรียน</a:t>
            </a:r>
            <a:endParaRPr lang="th-TH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1" name="ลูกศรขวา 20"/>
          <p:cNvSpPr/>
          <p:nvPr/>
        </p:nvSpPr>
        <p:spPr>
          <a:xfrm>
            <a:off x="326571" y="3338153"/>
            <a:ext cx="439387" cy="1650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แผนผังลําดับงาน: กระบวนการสำรอง 27"/>
          <p:cNvSpPr/>
          <p:nvPr/>
        </p:nvSpPr>
        <p:spPr>
          <a:xfrm>
            <a:off x="920337" y="2043742"/>
            <a:ext cx="1981201" cy="307452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สอน/ติดตามการแปรงฟันที่ถูกต้องแก่นักเรียนโรงเรียนประถมศึกษา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" name="รูปภาพ 6" descr="238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538" y="1889363"/>
            <a:ext cx="2869875" cy="3825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รูปภาพ 7" descr="238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463" y="2198122"/>
            <a:ext cx="3544380" cy="2658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0802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206338" y="997793"/>
            <a:ext cx="5671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h-TH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S PraJad" charset="0"/>
              <a:ea typeface="CS PraJad" charset="0"/>
              <a:cs typeface="+mj-cs"/>
            </a:endParaRPr>
          </a:p>
        </p:txBody>
      </p:sp>
      <p:sp>
        <p:nvSpPr>
          <p:cNvPr id="3" name="วงรี 2"/>
          <p:cNvSpPr/>
          <p:nvPr/>
        </p:nvSpPr>
        <p:spPr>
          <a:xfrm>
            <a:off x="546265" y="368135"/>
            <a:ext cx="8015844" cy="152122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698171" y="629658"/>
            <a:ext cx="5712032" cy="997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วัยรุ่น(มัธยม)</a:t>
            </a:r>
            <a:endParaRPr lang="th-TH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1" name="ลูกศรขวา 20"/>
          <p:cNvSpPr/>
          <p:nvPr/>
        </p:nvSpPr>
        <p:spPr>
          <a:xfrm>
            <a:off x="326571" y="3338153"/>
            <a:ext cx="439387" cy="1650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แผนผังลําดับงาน: กระบวนการสำรอง 27"/>
          <p:cNvSpPr/>
          <p:nvPr/>
        </p:nvSpPr>
        <p:spPr>
          <a:xfrm>
            <a:off x="920337" y="2043742"/>
            <a:ext cx="1981201" cy="3074523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รณรงค์ตามโครงการฟันสะอาดเหงือกแข็งแรง วัน</a:t>
            </a:r>
            <a:r>
              <a:rPr lang="th-TH" b="1" dirty="0" err="1" smtClean="0">
                <a:latin typeface="Angsana New" pitchFamily="18" charset="-34"/>
                <a:cs typeface="Angsana New" pitchFamily="18" charset="-34"/>
              </a:rPr>
              <a:t>ทันต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สาธารณสุข</a:t>
            </a:r>
          </a:p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ปีละ ๑ ครั้ง </a:t>
            </a:r>
          </a:p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( ๑๘ กรกฎาคม )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9" name="รูปภาพ 8" descr="19807978_475078449539215_51563289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338" y="1889363"/>
            <a:ext cx="5660571" cy="3773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0802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206338" y="997793"/>
            <a:ext cx="5671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h-TH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S PraJad" charset="0"/>
              <a:ea typeface="CS PraJad" charset="0"/>
              <a:cs typeface="+mj-cs"/>
            </a:endParaRPr>
          </a:p>
        </p:txBody>
      </p:sp>
      <p:sp>
        <p:nvSpPr>
          <p:cNvPr id="3" name="วงรี 2"/>
          <p:cNvSpPr/>
          <p:nvPr/>
        </p:nvSpPr>
        <p:spPr>
          <a:xfrm>
            <a:off x="546265" y="105691"/>
            <a:ext cx="8015844" cy="152122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698171" y="344384"/>
            <a:ext cx="5712032" cy="9972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วัยรุ่น(มัธยม)</a:t>
            </a:r>
            <a:endParaRPr lang="th-TH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8" name="รูปภาพ 7" descr="19897784_475079139539146_441148244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26918"/>
            <a:ext cx="4880759" cy="3253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รูปภาพ 9" descr="20182195_475079599539100_560013623_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912" y="1626919"/>
            <a:ext cx="4880759" cy="3253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0802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206338" y="997793"/>
            <a:ext cx="5671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h-TH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S PraJad" charset="0"/>
              <a:ea typeface="CS PraJad" charset="0"/>
              <a:cs typeface="+mj-cs"/>
            </a:endParaRPr>
          </a:p>
        </p:txBody>
      </p:sp>
      <p:sp>
        <p:nvSpPr>
          <p:cNvPr id="3" name="วงรี 2"/>
          <p:cNvSpPr/>
          <p:nvPr/>
        </p:nvSpPr>
        <p:spPr>
          <a:xfrm>
            <a:off x="546265" y="105691"/>
            <a:ext cx="8015844" cy="152122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698171" y="344384"/>
            <a:ext cx="5712032" cy="9972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วัยรุ่น(มัธยม)</a:t>
            </a:r>
            <a:endParaRPr lang="th-TH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ลูกศรขวา 6"/>
          <p:cNvSpPr/>
          <p:nvPr/>
        </p:nvSpPr>
        <p:spPr>
          <a:xfrm>
            <a:off x="326571" y="3338153"/>
            <a:ext cx="439387" cy="1650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แผนผังลําดับงาน: กระบวนการสำรอง 8"/>
          <p:cNvSpPr/>
          <p:nvPr/>
        </p:nvSpPr>
        <p:spPr>
          <a:xfrm>
            <a:off x="920337" y="2043742"/>
            <a:ext cx="1981201" cy="3074523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err="1" smtClean="0">
                <a:latin typeface="Angsana New" pitchFamily="18" charset="-34"/>
                <a:cs typeface="Angsana New" pitchFamily="18" charset="-34"/>
              </a:rPr>
              <a:t>ทันต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สุขศึกษา “การจัดฟันแฟชั่นในวัยรุ่น”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1" name="รูปภาพ 10" descr="20148983_475078146205912_42608411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234" y="3293621"/>
            <a:ext cx="3632068" cy="2421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6" name="AutoShape 2" descr="Image result for การจัดฟันแฟชั่น"/>
          <p:cNvSpPr>
            <a:spLocks noChangeAspect="1" noChangeArrowheads="1"/>
          </p:cNvSpPr>
          <p:nvPr/>
        </p:nvSpPr>
        <p:spPr bwMode="auto">
          <a:xfrm>
            <a:off x="9842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2" name="รูปภาพ 11" descr="Image result for การจัดฟันแฟชั่น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3832" y="1368246"/>
            <a:ext cx="3681352" cy="26931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0802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206338" y="997793"/>
            <a:ext cx="5671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h-TH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S PraJad" charset="0"/>
              <a:ea typeface="CS PraJad" charset="0"/>
              <a:cs typeface="+mj-cs"/>
            </a:endParaRPr>
          </a:p>
        </p:txBody>
      </p:sp>
      <p:sp>
        <p:nvSpPr>
          <p:cNvPr id="3" name="วงรี 2"/>
          <p:cNvSpPr/>
          <p:nvPr/>
        </p:nvSpPr>
        <p:spPr>
          <a:xfrm>
            <a:off x="546265" y="105691"/>
            <a:ext cx="8015844" cy="152122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698171" y="344384"/>
            <a:ext cx="5712032" cy="9972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วัยรุ่น(มัธยม)</a:t>
            </a:r>
            <a:endParaRPr lang="th-TH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ลูกศรขวา 6"/>
          <p:cNvSpPr/>
          <p:nvPr/>
        </p:nvSpPr>
        <p:spPr>
          <a:xfrm>
            <a:off x="326571" y="3338153"/>
            <a:ext cx="439387" cy="1650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แผนผังลําดับงาน: กระบวนการสำรอง 8"/>
          <p:cNvSpPr/>
          <p:nvPr/>
        </p:nvSpPr>
        <p:spPr>
          <a:xfrm>
            <a:off x="920337" y="2043742"/>
            <a:ext cx="1981201" cy="3074523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เฝ้าระวังปัจจัยเสี่ยงในวัยรุ่น เช่นการควบคุมการบริโภคยาสูบโดย</a:t>
            </a:r>
            <a:r>
              <a:rPr lang="th-TH" b="1" dirty="0" err="1" smtClean="0">
                <a:latin typeface="Angsana New" pitchFamily="18" charset="-34"/>
                <a:cs typeface="Angsana New" pitchFamily="18" charset="-34"/>
              </a:rPr>
              <a:t>ทันต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บุคลากร ป้องกันนักสูบหน้าใหม่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26" name="AutoShape 2" descr="Image result for การจัดฟันแฟชั่น"/>
          <p:cNvSpPr>
            <a:spLocks noChangeAspect="1" noChangeArrowheads="1"/>
          </p:cNvSpPr>
          <p:nvPr/>
        </p:nvSpPr>
        <p:spPr bwMode="auto">
          <a:xfrm>
            <a:off x="9842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0" name="รูปภาพ 9" descr="Image result for การบริโภคยาสูบในวัยรุ่น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1538" y="1626918"/>
            <a:ext cx="6242462" cy="3895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0802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206338" y="997793"/>
            <a:ext cx="5671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h-TH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S PraJad" charset="0"/>
              <a:ea typeface="CS PraJad" charset="0"/>
              <a:cs typeface="+mj-cs"/>
            </a:endParaRPr>
          </a:p>
        </p:txBody>
      </p:sp>
      <p:sp>
        <p:nvSpPr>
          <p:cNvPr id="3" name="วงรี 2"/>
          <p:cNvSpPr/>
          <p:nvPr/>
        </p:nvSpPr>
        <p:spPr>
          <a:xfrm>
            <a:off x="546265" y="105691"/>
            <a:ext cx="8015844" cy="152122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698171" y="344384"/>
            <a:ext cx="5712032" cy="99726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วัยทำงาน (35-59 ปี)</a:t>
            </a:r>
            <a:endParaRPr lang="th-TH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ลูกศรขวา 6"/>
          <p:cNvSpPr/>
          <p:nvPr/>
        </p:nvSpPr>
        <p:spPr>
          <a:xfrm>
            <a:off x="326571" y="3338153"/>
            <a:ext cx="439387" cy="1650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แผนผังลําดับงาน: กระบวนการสำรอง 8"/>
          <p:cNvSpPr/>
          <p:nvPr/>
        </p:nvSpPr>
        <p:spPr>
          <a:xfrm>
            <a:off x="920337" y="1592479"/>
            <a:ext cx="2286001" cy="3727665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ออกบริการตรวจคัดกรองสุขภาพช่องปากวัยทำงาน ในพื้นที่รับผิดชอบร่วมกับกลุ่มงานบริการปฐมภูมิ(ให้คำแนะนำ/ฝึกทักษะควบคุมคราบจุลินท</a:t>
            </a:r>
            <a:r>
              <a:rPr lang="th-TH" b="1" dirty="0" err="1" smtClean="0">
                <a:latin typeface="Angsana New" pitchFamily="18" charset="-34"/>
                <a:cs typeface="Angsana New" pitchFamily="18" charset="-34"/>
              </a:rPr>
              <a:t>รีย์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/ทาฟลูออไรด์เฉพาะที่/การขูดและขัดฟัน)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26" name="AutoShape 2" descr="Image result for การจัดฟันแฟชั่น"/>
          <p:cNvSpPr>
            <a:spLocks noChangeAspect="1" noChangeArrowheads="1"/>
          </p:cNvSpPr>
          <p:nvPr/>
        </p:nvSpPr>
        <p:spPr bwMode="auto">
          <a:xfrm>
            <a:off x="9842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8" name="รูปภาพ 7" descr="1190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037" y="1592479"/>
            <a:ext cx="5355771" cy="4015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0802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206338" y="997793"/>
            <a:ext cx="5671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h-TH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S PraJad" charset="0"/>
              <a:ea typeface="CS PraJad" charset="0"/>
              <a:cs typeface="+mj-cs"/>
            </a:endParaRPr>
          </a:p>
        </p:txBody>
      </p:sp>
      <p:sp>
        <p:nvSpPr>
          <p:cNvPr id="3" name="วงรี 2"/>
          <p:cNvSpPr/>
          <p:nvPr/>
        </p:nvSpPr>
        <p:spPr>
          <a:xfrm>
            <a:off x="546265" y="105691"/>
            <a:ext cx="8015844" cy="152122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698171" y="344384"/>
            <a:ext cx="5712032" cy="9972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วัยทำงาน (35-59 ปี)</a:t>
            </a:r>
            <a:endParaRPr lang="th-TH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26" name="AutoShape 2" descr="Image result for การจัดฟันแฟชั่น"/>
          <p:cNvSpPr>
            <a:spLocks noChangeAspect="1" noChangeArrowheads="1"/>
          </p:cNvSpPr>
          <p:nvPr/>
        </p:nvSpPr>
        <p:spPr bwMode="auto">
          <a:xfrm>
            <a:off x="9842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6" name="รูปภาพ 5" descr="1190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5" y="1626919"/>
            <a:ext cx="4544587" cy="3406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รูปภาพ 6" descr="1190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102" y="1983179"/>
            <a:ext cx="4609706" cy="3455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0802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ผลการค้นหารูปภาพสำหรับ green cl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573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500034" y="228865"/>
            <a:ext cx="7498080" cy="9525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71332" tIns="35666" rIns="71332" bIns="35666" rtlCol="0" anchor="ctr">
            <a:normAutofit/>
          </a:bodyPr>
          <a:lstStyle/>
          <a:p>
            <a:pPr algn="ctr" defTabSz="713323">
              <a:spcBef>
                <a:spcPct val="0"/>
              </a:spcBef>
              <a:defRPr/>
            </a:pPr>
            <a:r>
              <a:rPr lang="th-TH" sz="5100" b="1">
                <a:solidFill>
                  <a:schemeClr val="tx1"/>
                </a:solidFill>
                <a:latin typeface="Angsana New" pitchFamily="18" charset="-34"/>
                <a:ea typeface="+mj-ea"/>
                <a:cs typeface="Angsana New" pitchFamily="18" charset="-34"/>
              </a:rPr>
              <a:t>ข้อมูลทั่วไป</a:t>
            </a:r>
            <a:endParaRPr lang="th-TH" sz="5100" b="1" dirty="0">
              <a:solidFill>
                <a:schemeClr val="tx1"/>
              </a:solidFill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500035" y="1385094"/>
            <a:ext cx="7500990" cy="41725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71332" tIns="35666" rIns="71332" bIns="35666" rtlCol="0">
            <a:normAutofit/>
          </a:bodyPr>
          <a:lstStyle/>
          <a:p>
            <a:pPr marL="267496" indent="-267496" defTabSz="71332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รพ.โคกสูงตั้งอยู่ที่ม.8 ต.โคกสูง อ.โคกสูง จ.สระแก้ว</a:t>
            </a:r>
          </a:p>
          <a:p>
            <a:pPr marL="267496" indent="-267496" defTabSz="71332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เขตพื้นที่รับผิดชอบ จำนวน 4 หมู่บ้าน</a:t>
            </a:r>
          </a:p>
          <a:p>
            <a:pPr marL="267496" indent="-267496" defTabSz="713323">
              <a:spcBef>
                <a:spcPct val="20000"/>
              </a:spcBef>
              <a:defRPr/>
            </a:pP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- ม.8 ต.โคกสูง</a:t>
            </a:r>
          </a:p>
          <a:p>
            <a:pPr marL="267496" indent="-267496" defTabSz="713323">
              <a:spcBef>
                <a:spcPct val="20000"/>
              </a:spcBef>
              <a:defRPr/>
            </a:pP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- ม.4,ม12,ม.14 ต.หนองม่วง</a:t>
            </a:r>
          </a:p>
          <a:p>
            <a:pPr marL="267496" indent="-267496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h-TH" sz="31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ให้บริการประชากรในพื้นทีรับผิดชอบ</a:t>
            </a:r>
            <a:r>
              <a:rPr lang="en-US" sz="31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4 </a:t>
            </a:r>
            <a:r>
              <a:rPr lang="th-TH" sz="31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ตำบล</a:t>
            </a:r>
            <a:r>
              <a:rPr lang="en-US" sz="31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41 </a:t>
            </a:r>
            <a:r>
              <a:rPr lang="th-TH" sz="31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หมู่บ้าน</a:t>
            </a:r>
            <a:r>
              <a:rPr lang="en-US" sz="31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1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ประชากร ในพื้นที่รับผิดชอบ จำนวน</a:t>
            </a:r>
            <a:r>
              <a:rPr lang="en-US" sz="31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31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,</a:t>
            </a:r>
            <a:r>
              <a:rPr lang="en-US" sz="31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7</a:t>
            </a:r>
            <a:r>
              <a:rPr lang="th-TH" sz="31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32 คน โรงเรียน</a:t>
            </a:r>
            <a:r>
              <a:rPr lang="en-US" sz="31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15 </a:t>
            </a:r>
            <a:r>
              <a:rPr lang="th-TH" sz="31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แห่ง</a:t>
            </a:r>
            <a:r>
              <a:rPr lang="en-US" sz="31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1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โรงพยาบาลส่งเสริมสุขภาพตำบล</a:t>
            </a:r>
            <a:r>
              <a:rPr lang="en-US" sz="31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9 </a:t>
            </a:r>
            <a:r>
              <a:rPr lang="th-TH" sz="31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แห่ง</a:t>
            </a:r>
            <a:endParaRPr lang="en-US" sz="31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marL="267496" indent="-267496" defTabSz="713323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th-TH" sz="28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2334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206338" y="997793"/>
            <a:ext cx="5671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h-TH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S PraJad" charset="0"/>
              <a:ea typeface="CS PraJad" charset="0"/>
              <a:cs typeface="+mj-cs"/>
            </a:endParaRPr>
          </a:p>
        </p:txBody>
      </p:sp>
      <p:sp>
        <p:nvSpPr>
          <p:cNvPr id="3" name="วงรี 2"/>
          <p:cNvSpPr/>
          <p:nvPr/>
        </p:nvSpPr>
        <p:spPr>
          <a:xfrm>
            <a:off x="546265" y="105691"/>
            <a:ext cx="8015844" cy="152122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698171" y="344384"/>
            <a:ext cx="5712032" cy="9972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วัยสูงอายุ (60ปีขึ้นไป)</a:t>
            </a:r>
            <a:endParaRPr lang="th-TH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26" name="AutoShape 2" descr="Image result for การจัดฟันแฟชั่น"/>
          <p:cNvSpPr>
            <a:spLocks noChangeAspect="1" noChangeArrowheads="1"/>
          </p:cNvSpPr>
          <p:nvPr/>
        </p:nvSpPr>
        <p:spPr bwMode="auto">
          <a:xfrm>
            <a:off x="9842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ลูกศรขวา 5"/>
          <p:cNvSpPr/>
          <p:nvPr/>
        </p:nvSpPr>
        <p:spPr>
          <a:xfrm>
            <a:off x="326571" y="3338153"/>
            <a:ext cx="439387" cy="1650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แผนผังลําดับงาน: กระบวนการสำรอง 6"/>
          <p:cNvSpPr/>
          <p:nvPr/>
        </p:nvSpPr>
        <p:spPr>
          <a:xfrm>
            <a:off x="920337" y="1592479"/>
            <a:ext cx="2286001" cy="3727665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ออกบริการตรวจคัดกรองสุขภาพช่องปากผู้สูงอายุ ในพื้นที่รับผิดชอบร่วมกับกลุ่มงานบริการปฐมภูมิ(ให้คำแนะนำ/ฝึกทักษะควบคุมคราบจุลินท</a:t>
            </a:r>
            <a:r>
              <a:rPr lang="th-TH" b="1" dirty="0" err="1" smtClean="0">
                <a:latin typeface="Angsana New" pitchFamily="18" charset="-34"/>
                <a:cs typeface="Angsana New" pitchFamily="18" charset="-34"/>
              </a:rPr>
              <a:t>รีย์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/ทาฟลูออไรด์เฉพาะที่/การขูดและขัดฟัน)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8" name="รูปภาพ 7" descr="1190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829" y="1626919"/>
            <a:ext cx="5125280" cy="3842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0802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206338" y="997793"/>
            <a:ext cx="5671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h-TH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S PraJad" charset="0"/>
              <a:ea typeface="CS PraJad" charset="0"/>
              <a:cs typeface="+mj-cs"/>
            </a:endParaRPr>
          </a:p>
        </p:txBody>
      </p:sp>
      <p:sp>
        <p:nvSpPr>
          <p:cNvPr id="3" name="วงรี 2"/>
          <p:cNvSpPr/>
          <p:nvPr/>
        </p:nvSpPr>
        <p:spPr>
          <a:xfrm>
            <a:off x="546265" y="105691"/>
            <a:ext cx="8015844" cy="152122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698171" y="344384"/>
            <a:ext cx="5712032" cy="9972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วัยสูงอายุ (60ปีขึ้นไป)</a:t>
            </a:r>
            <a:endParaRPr lang="th-TH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26" name="AutoShape 2" descr="Image result for การจัดฟันแฟชั่น"/>
          <p:cNvSpPr>
            <a:spLocks noChangeAspect="1" noChangeArrowheads="1"/>
          </p:cNvSpPr>
          <p:nvPr/>
        </p:nvSpPr>
        <p:spPr bwMode="auto">
          <a:xfrm>
            <a:off x="9842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ลูกศรขวา 5"/>
          <p:cNvSpPr/>
          <p:nvPr/>
        </p:nvSpPr>
        <p:spPr>
          <a:xfrm>
            <a:off x="326571" y="3338153"/>
            <a:ext cx="439387" cy="1650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แผนผังลําดับงาน: กระบวนการสำรอง 6"/>
          <p:cNvSpPr/>
          <p:nvPr/>
        </p:nvSpPr>
        <p:spPr>
          <a:xfrm>
            <a:off x="920337" y="1592479"/>
            <a:ext cx="2286001" cy="3727665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จัดกิจกรรมในชมรมผู้สูงอายุ  “ ชมรมสุขใจ วัยเก๋า” ปี ๒๕๖๑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8" name="รูปภาพ 7" descr="C:\Users\TDCOM\Desktop\11817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6338" y="1592479"/>
            <a:ext cx="5937662" cy="4122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0802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7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89513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ปัญหาละอุปสรรค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2400" b="1" dirty="0" smtClean="0">
                <a:cs typeface="+mj-cs"/>
              </a:rPr>
              <a:t>1. โรงพยาบาลโคกสูง เพิ่งเริ่มดำเนินการ ได้ 3 ปี การทำงานค่อยเป็นค่อยไป ตามบริบทของพื้นที่</a:t>
            </a:r>
          </a:p>
          <a:p>
            <a:r>
              <a:rPr lang="th-TH" sz="2400" b="1" dirty="0" smtClean="0">
                <a:cs typeface="+mj-cs"/>
              </a:rPr>
              <a:t>2. ความครอบคลุมการทำงานตามกลุ่มวัย และการหมุนเวียนรพ.สต.</a:t>
            </a:r>
          </a:p>
          <a:p>
            <a:r>
              <a:rPr lang="th-TH" sz="2400" b="1" dirty="0" smtClean="0">
                <a:cs typeface="+mj-cs"/>
              </a:rPr>
              <a:t>3. บุคลากรจบใหม่ ทำให้ต้องเรียนรู้งานใหม่อยู่เสมอ</a:t>
            </a:r>
          </a:p>
          <a:p>
            <a:r>
              <a:rPr lang="th-TH" sz="2400" b="1" dirty="0" smtClean="0">
                <a:cs typeface="+mj-cs"/>
              </a:rPr>
              <a:t>4. ขาดแคลนสื่อ อุปกรณ์ในการให้ความรู้ </a:t>
            </a:r>
          </a:p>
          <a:p>
            <a:endParaRPr lang="th-TH" sz="24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160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7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89513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โอกาสพัฒนา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28649" y="1521354"/>
            <a:ext cx="7886700" cy="362611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b="1" dirty="0" smtClean="0">
                <a:cs typeface="+mj-cs"/>
              </a:rPr>
              <a:t>1. การหมุนเวียนบุคลากร ครอบคลุมทุกรพ.สต.</a:t>
            </a:r>
          </a:p>
          <a:p>
            <a:pPr marL="0" indent="0">
              <a:buNone/>
            </a:pPr>
            <a:r>
              <a:rPr lang="th-TH" sz="2400" b="1" dirty="0">
                <a:cs typeface="+mj-cs"/>
              </a:rPr>
              <a:t>2</a:t>
            </a:r>
            <a:r>
              <a:rPr lang="th-TH" sz="2400" b="1" dirty="0" smtClean="0">
                <a:cs typeface="+mj-cs"/>
              </a:rPr>
              <a:t>. การรวบรวมและวิเคราะห์ข้อมูลระดับตำบล อำเภอ</a:t>
            </a:r>
            <a:r>
              <a:rPr lang="en-US" sz="2400" b="1" dirty="0" smtClean="0">
                <a:cs typeface="+mj-cs"/>
              </a:rPr>
              <a:t> </a:t>
            </a:r>
            <a:r>
              <a:rPr lang="th-TH" sz="2400" b="1" dirty="0" smtClean="0">
                <a:cs typeface="+mj-cs"/>
              </a:rPr>
              <a:t>ให้เป็นไปในทิศทางเดียวกัน</a:t>
            </a:r>
          </a:p>
          <a:p>
            <a:pPr marL="0" indent="0">
              <a:buNone/>
            </a:pPr>
            <a:r>
              <a:rPr lang="th-TH" sz="2400" b="1" dirty="0">
                <a:cs typeface="+mj-cs"/>
              </a:rPr>
              <a:t>3</a:t>
            </a:r>
            <a:r>
              <a:rPr lang="th-TH" sz="2400" b="1" dirty="0" smtClean="0">
                <a:cs typeface="+mj-cs"/>
              </a:rPr>
              <a:t>. มีการทำงานแบบ</a:t>
            </a:r>
            <a:r>
              <a:rPr lang="th-TH" sz="2400" b="1" dirty="0" err="1" smtClean="0">
                <a:cs typeface="+mj-cs"/>
              </a:rPr>
              <a:t>บูรณา</a:t>
            </a:r>
            <a:r>
              <a:rPr lang="th-TH" sz="2400" b="1" dirty="0" smtClean="0">
                <a:cs typeface="+mj-cs"/>
              </a:rPr>
              <a:t>การ ร่วมกับภาคี เครือข่าย ทุกภาคส่วน</a:t>
            </a:r>
          </a:p>
          <a:p>
            <a:pPr marL="0" indent="0">
              <a:buNone/>
            </a:pPr>
            <a:endParaRPr lang="th-TH" sz="2400" b="1" dirty="0" smtClean="0">
              <a:cs typeface="+mj-cs"/>
            </a:endParaRPr>
          </a:p>
          <a:p>
            <a:pPr>
              <a:buNone/>
            </a:pPr>
            <a:endParaRPr lang="th-TH" sz="24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137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7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89513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ข้อเสนอแนะ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28649" y="1521354"/>
            <a:ext cx="7886700" cy="362611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4800" b="1" dirty="0" smtClean="0">
                <a:cs typeface="+mj-cs"/>
              </a:rPr>
              <a:t>มีการดำเนินงาน</a:t>
            </a:r>
            <a:r>
              <a:rPr lang="th-TH" sz="4800" b="1" dirty="0" err="1" smtClean="0">
                <a:cs typeface="+mj-cs"/>
              </a:rPr>
              <a:t>ทันต</a:t>
            </a:r>
            <a:r>
              <a:rPr lang="th-TH" sz="4800" b="1" dirty="0" smtClean="0">
                <a:cs typeface="+mj-cs"/>
              </a:rPr>
              <a:t>สาธารณสุขในชุมชนที่เด่นชัด เป็นรูปธรรมมากขึ้น รวมทั้งมีการพัฒนาระบบข้อมูล งานวิจัย </a:t>
            </a:r>
            <a:r>
              <a:rPr lang="th-TH" sz="4800" b="1" dirty="0" err="1" smtClean="0">
                <a:cs typeface="+mj-cs"/>
              </a:rPr>
              <a:t>และนว</a:t>
            </a:r>
            <a:r>
              <a:rPr lang="th-TH" sz="4800" b="1" dirty="0" smtClean="0">
                <a:cs typeface="+mj-cs"/>
              </a:rPr>
              <a:t>ตก</a:t>
            </a:r>
            <a:r>
              <a:rPr lang="th-TH" sz="4800" b="1" dirty="0" err="1" smtClean="0">
                <a:cs typeface="+mj-cs"/>
              </a:rPr>
              <a:t>รรม</a:t>
            </a:r>
            <a:r>
              <a:rPr lang="th-TH" sz="4800" b="1" dirty="0" smtClean="0">
                <a:cs typeface="+mj-cs"/>
              </a:rPr>
              <a:t>เพื่อแก้ปัญหาสุขภาพช่องปากของประชาชนในพื้นที่ได้จริง</a:t>
            </a:r>
            <a:endParaRPr lang="en-US" sz="4800" b="1" dirty="0" smtClean="0">
              <a:cs typeface="+mj-cs"/>
            </a:endParaRPr>
          </a:p>
          <a:p>
            <a:pPr marL="0" indent="0">
              <a:buNone/>
            </a:pPr>
            <a:r>
              <a:rPr lang="th-TH" sz="2400" b="1" dirty="0" smtClean="0">
                <a:cs typeface="+mj-cs"/>
              </a:rPr>
              <a:t> </a:t>
            </a:r>
            <a:endParaRPr lang="th-TH" sz="24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137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Image result for พระราชดำรัสการทำงาน"/>
          <p:cNvPicPr/>
          <p:nvPr/>
        </p:nvPicPr>
        <p:blipFill>
          <a:blip r:embed="rId2"/>
          <a:srcRect l="21637" t="5952" r="21418"/>
          <a:stretch>
            <a:fillRect/>
          </a:stretch>
        </p:blipFill>
        <p:spPr bwMode="auto">
          <a:xfrm>
            <a:off x="558141" y="213756"/>
            <a:ext cx="8087096" cy="5165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2643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ผลการค้นหารูปภาพสำหรับ green cl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875"/>
            <a:ext cx="9180512" cy="573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74316" y="119043"/>
            <a:ext cx="7498080" cy="952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71332" tIns="35666" rIns="71332" bIns="35666" rtlCol="0" anchor="ctr">
            <a:normAutofit/>
          </a:bodyPr>
          <a:lstStyle/>
          <a:p>
            <a:pPr algn="ctr" defTabSz="713323">
              <a:spcBef>
                <a:spcPct val="0"/>
              </a:spcBef>
              <a:defRPr/>
            </a:pPr>
            <a:r>
              <a:rPr lang="th-TH" sz="4200" b="1">
                <a:solidFill>
                  <a:schemeClr val="tx1"/>
                </a:solidFill>
                <a:latin typeface="Angsana New" pitchFamily="18" charset="-34"/>
                <a:ea typeface="+mj-ea"/>
                <a:cs typeface="Angsana New" pitchFamily="18" charset="-34"/>
              </a:rPr>
              <a:t>ประวัติโรงพยาบาลโคกสูง</a:t>
            </a:r>
            <a:endParaRPr lang="th-TH" sz="4200" b="1" dirty="0">
              <a:solidFill>
                <a:schemeClr val="tx1"/>
              </a:solidFill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6" name="ตัวยึดเนื้อหา 2"/>
          <p:cNvSpPr txBox="1">
            <a:spLocks/>
          </p:cNvSpPr>
          <p:nvPr/>
        </p:nvSpPr>
        <p:spPr>
          <a:xfrm>
            <a:off x="270940" y="1250146"/>
            <a:ext cx="8409922" cy="1326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71332" tIns="35666" rIns="71332" bIns="35666" rtlCol="0">
            <a:normAutofit/>
          </a:bodyPr>
          <a:lstStyle/>
          <a:p>
            <a:pPr marL="267496" indent="-267496" defTabSz="71332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h-TH" sz="31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สร้างเมื่อปี พ.ศ.2555  เป็น รพ.ขนาด </a:t>
            </a:r>
            <a:r>
              <a:rPr lang="en-US" sz="31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F3</a:t>
            </a:r>
            <a:endParaRPr lang="th-TH" sz="31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marL="267496" indent="-267496" defTabSz="71332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h-TH" sz="31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เริ่มเปิดให้บริการ 21 พฤษภาคม </a:t>
            </a:r>
            <a:r>
              <a:rPr lang="th-TH" sz="31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2556/เปิดบริการทันตก</a:t>
            </a:r>
            <a:r>
              <a:rPr lang="th-TH" sz="3100" b="1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รรม</a:t>
            </a:r>
            <a:r>
              <a:rPr lang="th-TH" sz="31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1 ตุลาคม 2558</a:t>
            </a:r>
            <a:endParaRPr lang="th-TH" sz="31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280840" y="2720671"/>
            <a:ext cx="6229886" cy="2426798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71332" tIns="35666" rIns="71332" bIns="35666" rtlCol="0">
            <a:normAutofit/>
          </a:bodyPr>
          <a:lstStyle/>
          <a:p>
            <a:pPr marL="267496" indent="-267496" defTabSz="71332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h-TH" sz="31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อัตรากำลังเจ้าหน้าที่กลุ่มงานทันตก</a:t>
            </a:r>
            <a:r>
              <a:rPr lang="th-TH" sz="3100" b="1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รรม</a:t>
            </a:r>
            <a:r>
              <a:rPr lang="th-TH" sz="31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รวม จำนวน 5 คน ประกอบด้วย</a:t>
            </a:r>
          </a:p>
          <a:p>
            <a:pPr defTabSz="713323">
              <a:spcBef>
                <a:spcPct val="20000"/>
              </a:spcBef>
              <a:defRPr/>
            </a:pPr>
            <a:r>
              <a:rPr lang="th-TH" sz="31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1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-</a:t>
            </a:r>
            <a:r>
              <a:rPr lang="th-TH" sz="3100" b="1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ทันตแพทย์</a:t>
            </a:r>
            <a:r>
              <a:rPr lang="th-TH" sz="31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2 คน  -ทัน</a:t>
            </a:r>
            <a:r>
              <a:rPr lang="th-TH" sz="3100" b="1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ตาภิ</a:t>
            </a:r>
            <a:r>
              <a:rPr lang="th-TH" sz="31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บาล 1 คน</a:t>
            </a:r>
          </a:p>
          <a:p>
            <a:pPr defTabSz="713323">
              <a:spcBef>
                <a:spcPct val="20000"/>
              </a:spcBef>
              <a:defRPr/>
            </a:pPr>
            <a:r>
              <a:rPr lang="th-TH" sz="31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1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-ผู้ช่วย</a:t>
            </a:r>
            <a:r>
              <a:rPr lang="th-TH" sz="3100" b="1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ทันตแพทย์</a:t>
            </a:r>
            <a:r>
              <a:rPr lang="th-TH" sz="31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1 คน – ลูกจ้างทั่วไป 1 คน</a:t>
            </a:r>
            <a:endParaRPr lang="th-TH" sz="31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8018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ผลการค้นหารูปภาพสำหรับ green cl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573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5328" y="674440"/>
            <a:ext cx="604867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-32" y="59512"/>
            <a:ext cx="3571900" cy="8929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71332" tIns="35666" rIns="71332" bIns="35666" rtlCol="0" anchor="ctr">
            <a:normAutofit/>
          </a:bodyPr>
          <a:lstStyle/>
          <a:p>
            <a:pPr algn="ctr" defTabSz="713323">
              <a:spcBef>
                <a:spcPct val="0"/>
              </a:spcBef>
              <a:defRPr/>
            </a:pPr>
            <a:r>
              <a:rPr lang="th-TH" sz="3400" b="1" dirty="0">
                <a:solidFill>
                  <a:schemeClr val="tx1"/>
                </a:solidFill>
                <a:latin typeface="Angsana New" pitchFamily="18" charset="-34"/>
                <a:ea typeface="+mj-ea"/>
                <a:cs typeface="Angsana New" pitchFamily="18" charset="-34"/>
              </a:rPr>
              <a:t>แผนที่จังหวัดสระแก้ว</a:t>
            </a:r>
          </a:p>
        </p:txBody>
      </p:sp>
    </p:spTree>
    <p:extLst>
      <p:ext uri="{BB962C8B-B14F-4D97-AF65-F5344CB8AC3E}">
        <p14:creationId xmlns:p14="http://schemas.microsoft.com/office/powerpoint/2010/main" xmlns="" val="2643712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ผลการค้นหารูปภาพสำหรับ green cl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573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71406" y="119064"/>
            <a:ext cx="3143272" cy="10120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71332" tIns="35666" rIns="71332" bIns="35666" rtlCol="0" anchor="ctr">
            <a:normAutofit/>
          </a:bodyPr>
          <a:lstStyle/>
          <a:p>
            <a:pPr algn="ctr" defTabSz="713323">
              <a:spcBef>
                <a:spcPct val="0"/>
              </a:spcBef>
              <a:defRPr/>
            </a:pPr>
            <a:r>
              <a:rPr lang="th-TH" sz="3400" b="1">
                <a:solidFill>
                  <a:schemeClr val="tx1"/>
                </a:solidFill>
                <a:latin typeface="Angsana New" pitchFamily="18" charset="-34"/>
                <a:ea typeface="+mj-ea"/>
                <a:cs typeface="Angsana New" pitchFamily="18" charset="-34"/>
              </a:rPr>
              <a:t>แผนที่อำเภอโคกสูง</a:t>
            </a:r>
            <a:endParaRPr lang="th-TH" sz="3400" b="1" dirty="0">
              <a:solidFill>
                <a:schemeClr val="tx1"/>
              </a:solidFill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9184" y="1124490"/>
            <a:ext cx="7344816" cy="4590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36537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206338" y="997793"/>
            <a:ext cx="5671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h-TH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S PraJad" charset="0"/>
              <a:ea typeface="CS PraJad" charset="0"/>
              <a:cs typeface="+mj-cs"/>
            </a:endParaRPr>
          </a:p>
        </p:txBody>
      </p:sp>
      <p:sp>
        <p:nvSpPr>
          <p:cNvPr id="3" name="วงรี 2"/>
          <p:cNvSpPr/>
          <p:nvPr/>
        </p:nvSpPr>
        <p:spPr>
          <a:xfrm>
            <a:off x="1591294" y="368135"/>
            <a:ext cx="6258296" cy="10806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740727" y="534391"/>
            <a:ext cx="2268187" cy="736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อำเภอโคกสูง</a:t>
            </a:r>
            <a:endParaRPr lang="th-TH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วงรี 5"/>
          <p:cNvSpPr/>
          <p:nvPr/>
        </p:nvSpPr>
        <p:spPr>
          <a:xfrm>
            <a:off x="385948" y="1901239"/>
            <a:ext cx="1935678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754083" y="2198122"/>
            <a:ext cx="1199408" cy="4025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 smtClean="0"/>
              <a:t>ตำบลโคกสูง</a:t>
            </a:r>
            <a:endParaRPr lang="th-TH" sz="2000" b="1" dirty="0"/>
          </a:p>
        </p:txBody>
      </p:sp>
      <p:sp>
        <p:nvSpPr>
          <p:cNvPr id="8" name="วงรี 7"/>
          <p:cNvSpPr/>
          <p:nvPr/>
        </p:nvSpPr>
        <p:spPr>
          <a:xfrm>
            <a:off x="2598717" y="1901239"/>
            <a:ext cx="1935678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วงรี 8"/>
          <p:cNvSpPr/>
          <p:nvPr/>
        </p:nvSpPr>
        <p:spPr>
          <a:xfrm>
            <a:off x="4831278" y="1901239"/>
            <a:ext cx="1935678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วงรี 9"/>
          <p:cNvSpPr/>
          <p:nvPr/>
        </p:nvSpPr>
        <p:spPr>
          <a:xfrm>
            <a:off x="6935190" y="1901239"/>
            <a:ext cx="2090057" cy="914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838202" y="2149235"/>
            <a:ext cx="1520041" cy="4025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 smtClean="0"/>
              <a:t>ตำบลหนองแวง</a:t>
            </a:r>
            <a:endParaRPr lang="th-TH" sz="2000" b="1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5045034" y="2149235"/>
            <a:ext cx="1520041" cy="40257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 smtClean="0"/>
              <a:t>ตำบลหนองม่วง</a:t>
            </a:r>
            <a:endParaRPr lang="th-TH" sz="2000" b="1" dirty="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7089569" y="2149235"/>
            <a:ext cx="1788239" cy="4025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 smtClean="0"/>
              <a:t>ตำบลโนนหมากมุ่น</a:t>
            </a:r>
            <a:endParaRPr lang="th-TH" sz="2000" b="1" dirty="0"/>
          </a:p>
        </p:txBody>
      </p:sp>
      <p:sp>
        <p:nvSpPr>
          <p:cNvPr id="14" name="สี่เหลี่ยมมุมมน 13"/>
          <p:cNvSpPr/>
          <p:nvPr/>
        </p:nvSpPr>
        <p:spPr>
          <a:xfrm>
            <a:off x="385948" y="2980706"/>
            <a:ext cx="1935678" cy="61751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754083" y="2994362"/>
            <a:ext cx="1199408" cy="4025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/>
              <a:t>รพ.สตโคกสูง</a:t>
            </a:r>
            <a:endParaRPr lang="th-TH" sz="2000" b="1" dirty="0"/>
          </a:p>
        </p:txBody>
      </p:sp>
      <p:sp>
        <p:nvSpPr>
          <p:cNvPr id="16" name="สี่เหลี่ยมมุมมน 15"/>
          <p:cNvSpPr/>
          <p:nvPr/>
        </p:nvSpPr>
        <p:spPr>
          <a:xfrm>
            <a:off x="385948" y="3750623"/>
            <a:ext cx="1935678" cy="61751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385948" y="3750623"/>
            <a:ext cx="1935678" cy="4025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/>
              <a:t>รพ.สตโนนหมากมุ่น</a:t>
            </a:r>
            <a:endParaRPr lang="th-TH" sz="2000" b="1" dirty="0"/>
          </a:p>
        </p:txBody>
      </p:sp>
      <p:sp>
        <p:nvSpPr>
          <p:cNvPr id="18" name="สี่เหลี่ยมมุมมน 17"/>
          <p:cNvSpPr/>
          <p:nvPr/>
        </p:nvSpPr>
        <p:spPr>
          <a:xfrm>
            <a:off x="385948" y="4520540"/>
            <a:ext cx="1935678" cy="61751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570016" y="4520540"/>
            <a:ext cx="1579417" cy="4025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/>
              <a:t>รพ.สตอ่างศิลา</a:t>
            </a:r>
            <a:endParaRPr lang="th-TH" sz="2000" b="1" dirty="0"/>
          </a:p>
        </p:txBody>
      </p:sp>
      <p:sp>
        <p:nvSpPr>
          <p:cNvPr id="20" name="สี่เหลี่ยมมุมมน 19"/>
          <p:cNvSpPr/>
          <p:nvPr/>
        </p:nvSpPr>
        <p:spPr>
          <a:xfrm>
            <a:off x="2598717" y="2994362"/>
            <a:ext cx="1935678" cy="61751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สี่เหลี่ยมมุมมน 20"/>
          <p:cNvSpPr/>
          <p:nvPr/>
        </p:nvSpPr>
        <p:spPr>
          <a:xfrm>
            <a:off x="2598717" y="3750623"/>
            <a:ext cx="1935678" cy="61751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สี่เหลี่ยมมุมมน 21"/>
          <p:cNvSpPr/>
          <p:nvPr/>
        </p:nvSpPr>
        <p:spPr>
          <a:xfrm>
            <a:off x="2598717" y="4520540"/>
            <a:ext cx="1935678" cy="61751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สี่เหลี่ยมมุมมน 22"/>
          <p:cNvSpPr/>
          <p:nvPr/>
        </p:nvSpPr>
        <p:spPr>
          <a:xfrm>
            <a:off x="4831278" y="2994362"/>
            <a:ext cx="1935678" cy="61751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สี่เหลี่ยมมุมมน 23"/>
          <p:cNvSpPr/>
          <p:nvPr/>
        </p:nvSpPr>
        <p:spPr>
          <a:xfrm>
            <a:off x="4831278" y="3750623"/>
            <a:ext cx="1935678" cy="61751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2598717" y="4520540"/>
            <a:ext cx="1935678" cy="4025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รพ.สตคลองตะเคียน</a:t>
            </a:r>
            <a:endParaRPr lang="th-TH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2838202" y="3854136"/>
            <a:ext cx="1347850" cy="4025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รพ.สตหนองมั่ง</a:t>
            </a:r>
            <a:endParaRPr lang="th-TH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2838202" y="3097875"/>
            <a:ext cx="1547751" cy="4025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รพ.สตหนองแวง</a:t>
            </a:r>
            <a:endParaRPr lang="th-TH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5189517" y="3854136"/>
            <a:ext cx="1199408" cy="402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/>
              <a:t>รพ.สตไผ่งาม</a:t>
            </a:r>
            <a:endParaRPr lang="th-TH" sz="2000" b="1" dirty="0"/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5045034" y="3097875"/>
            <a:ext cx="1520041" cy="402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/>
              <a:t>รพ.สตหนองม่วง</a:t>
            </a:r>
            <a:endParaRPr lang="th-TH" sz="2000" b="1" dirty="0"/>
          </a:p>
        </p:txBody>
      </p:sp>
    </p:spTree>
    <p:extLst>
      <p:ext uri="{BB962C8B-B14F-4D97-AF65-F5344CB8AC3E}">
        <p14:creationId xmlns:p14="http://schemas.microsoft.com/office/powerpoint/2010/main" xmlns="" val="220802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206338" y="997793"/>
            <a:ext cx="5671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h-TH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S PraJad" charset="0"/>
              <a:ea typeface="CS PraJad" charset="0"/>
              <a:cs typeface="+mj-cs"/>
            </a:endParaRPr>
          </a:p>
        </p:txBody>
      </p:sp>
      <p:sp>
        <p:nvSpPr>
          <p:cNvPr id="3" name="วงรี 2"/>
          <p:cNvSpPr/>
          <p:nvPr/>
        </p:nvSpPr>
        <p:spPr>
          <a:xfrm>
            <a:off x="1591294" y="368135"/>
            <a:ext cx="6258296" cy="10806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838203" y="534391"/>
            <a:ext cx="3550722" cy="736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โรงพยาบาลโคกสูง</a:t>
            </a:r>
            <a:endParaRPr lang="th-TH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สี่เหลี่ยมมุมมน 19"/>
          <p:cNvSpPr/>
          <p:nvPr/>
        </p:nvSpPr>
        <p:spPr>
          <a:xfrm>
            <a:off x="3893128" y="2498963"/>
            <a:ext cx="1935678" cy="6175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4085112" y="2566257"/>
            <a:ext cx="1547751" cy="402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/>
              <a:t>รพ.สตละลม</a:t>
            </a:r>
            <a:r>
              <a:rPr lang="th-TH" sz="2000" b="1" dirty="0" err="1" smtClean="0"/>
              <a:t>ติม</a:t>
            </a:r>
            <a:endParaRPr lang="th-TH" sz="2000" b="1" dirty="0"/>
          </a:p>
        </p:txBody>
      </p:sp>
      <p:sp>
        <p:nvSpPr>
          <p:cNvPr id="33" name="สี่เหลี่ยมมุมมน 32"/>
          <p:cNvSpPr/>
          <p:nvPr/>
        </p:nvSpPr>
        <p:spPr>
          <a:xfrm>
            <a:off x="1270660" y="1733004"/>
            <a:ext cx="1935678" cy="6175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สี่เหลี่ยมมุมมน 33"/>
          <p:cNvSpPr/>
          <p:nvPr/>
        </p:nvSpPr>
        <p:spPr>
          <a:xfrm>
            <a:off x="6388925" y="1781892"/>
            <a:ext cx="1935678" cy="61751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สี่เหลี่ยมมุมมน 34"/>
          <p:cNvSpPr/>
          <p:nvPr/>
        </p:nvSpPr>
        <p:spPr>
          <a:xfrm>
            <a:off x="6388925" y="2968831"/>
            <a:ext cx="1935678" cy="61751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สี่เหลี่ยมมุมมน 35"/>
          <p:cNvSpPr/>
          <p:nvPr/>
        </p:nvSpPr>
        <p:spPr>
          <a:xfrm>
            <a:off x="3893128" y="3952504"/>
            <a:ext cx="1935678" cy="61751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สี่เหลี่ยมมุมมน 36"/>
          <p:cNvSpPr/>
          <p:nvPr/>
        </p:nvSpPr>
        <p:spPr>
          <a:xfrm>
            <a:off x="1270660" y="3116480"/>
            <a:ext cx="1935678" cy="61751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สี่เหลี่ยมผืนผ้า 37"/>
          <p:cNvSpPr/>
          <p:nvPr/>
        </p:nvSpPr>
        <p:spPr>
          <a:xfrm>
            <a:off x="1446811" y="1795548"/>
            <a:ext cx="1547751" cy="402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/>
              <a:t> 4 หมู่บ้าน</a:t>
            </a:r>
            <a:endParaRPr lang="th-TH" sz="2000" b="1" dirty="0"/>
          </a:p>
        </p:txBody>
      </p:sp>
      <p:sp>
        <p:nvSpPr>
          <p:cNvPr id="39" name="สี่เหลี่ยมผืนผ้า 38"/>
          <p:cNvSpPr/>
          <p:nvPr/>
        </p:nvSpPr>
        <p:spPr>
          <a:xfrm>
            <a:off x="1446811" y="3227910"/>
            <a:ext cx="1547751" cy="402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/>
              <a:t>1 โรงเรียนประถม</a:t>
            </a:r>
            <a:endParaRPr lang="th-TH" sz="2000" b="1" dirty="0"/>
          </a:p>
        </p:txBody>
      </p:sp>
      <p:sp>
        <p:nvSpPr>
          <p:cNvPr id="40" name="สี่เหลี่ยมผืนผ้า 39"/>
          <p:cNvSpPr/>
          <p:nvPr/>
        </p:nvSpPr>
        <p:spPr>
          <a:xfrm>
            <a:off x="4085112" y="3952504"/>
            <a:ext cx="1547751" cy="402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/>
              <a:t>1 โรงเรียนมัธยม</a:t>
            </a:r>
            <a:endParaRPr lang="th-TH" sz="2000" b="1" dirty="0"/>
          </a:p>
        </p:txBody>
      </p:sp>
      <p:sp>
        <p:nvSpPr>
          <p:cNvPr id="41" name="สี่เหลี่ยมผืนผ้า 40"/>
          <p:cNvSpPr/>
          <p:nvPr/>
        </p:nvSpPr>
        <p:spPr>
          <a:xfrm>
            <a:off x="6620493" y="1947947"/>
            <a:ext cx="1547751" cy="402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/>
              <a:t>เทศบาล</a:t>
            </a:r>
            <a:endParaRPr lang="th-TH" sz="2000" b="1" dirty="0"/>
          </a:p>
        </p:txBody>
      </p:sp>
      <p:sp>
        <p:nvSpPr>
          <p:cNvPr id="42" name="สี่เหลี่ยมผืนผ้า 41"/>
          <p:cNvSpPr/>
          <p:nvPr/>
        </p:nvSpPr>
        <p:spPr>
          <a:xfrm>
            <a:off x="6620493" y="3076303"/>
            <a:ext cx="1547751" cy="402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/>
              <a:t>1 </a:t>
            </a:r>
            <a:r>
              <a:rPr lang="th-TH" sz="2000" b="1" dirty="0" err="1" smtClean="0"/>
              <a:t>ศพด.</a:t>
            </a:r>
            <a:r>
              <a:rPr lang="th-TH" sz="2000" b="1" dirty="0" smtClean="0"/>
              <a:t>(ยุบ)</a:t>
            </a:r>
            <a:endParaRPr lang="th-TH" sz="2000" b="1" dirty="0"/>
          </a:p>
        </p:txBody>
      </p:sp>
    </p:spTree>
    <p:extLst>
      <p:ext uri="{BB962C8B-B14F-4D97-AF65-F5344CB8AC3E}">
        <p14:creationId xmlns:p14="http://schemas.microsoft.com/office/powerpoint/2010/main" xmlns="" val="220802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206338" y="997793"/>
            <a:ext cx="5671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h-TH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S PraJad" charset="0"/>
              <a:ea typeface="CS PraJad" charset="0"/>
              <a:cs typeface="+mj-cs"/>
            </a:endParaRPr>
          </a:p>
        </p:txBody>
      </p:sp>
      <p:sp>
        <p:nvSpPr>
          <p:cNvPr id="3" name="วงรี 2"/>
          <p:cNvSpPr/>
          <p:nvPr/>
        </p:nvSpPr>
        <p:spPr>
          <a:xfrm>
            <a:off x="546265" y="368135"/>
            <a:ext cx="8015844" cy="15212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698171" y="629658"/>
            <a:ext cx="5712032" cy="997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การดำเนินงาน</a:t>
            </a:r>
            <a:r>
              <a:rPr lang="th-TH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ทันต</a:t>
            </a:r>
            <a:r>
              <a:rPr lang="th-TH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สาธารณสุข</a:t>
            </a:r>
            <a:r>
              <a:rPr lang="th-TH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ในชุมชุน</a:t>
            </a:r>
            <a:endParaRPr lang="th-TH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วงรี 6"/>
          <p:cNvSpPr/>
          <p:nvPr/>
        </p:nvSpPr>
        <p:spPr>
          <a:xfrm>
            <a:off x="765958" y="1953491"/>
            <a:ext cx="2440380" cy="914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1235033" y="2105891"/>
            <a:ext cx="1698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>
                    <a:lumMod val="95000"/>
                  </a:schemeClr>
                </a:solidFill>
                <a:latin typeface="Angsana New" pitchFamily="18" charset="-34"/>
                <a:cs typeface="Angsana New" pitchFamily="18" charset="-34"/>
              </a:rPr>
              <a:t>แม่และเด็ก</a:t>
            </a:r>
            <a:endParaRPr lang="th-TH" sz="3200" b="1" dirty="0">
              <a:solidFill>
                <a:schemeClr val="bg1">
                  <a:lumMod val="95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วงรี 9"/>
          <p:cNvSpPr/>
          <p:nvPr/>
        </p:nvSpPr>
        <p:spPr>
          <a:xfrm>
            <a:off x="3602182" y="2410691"/>
            <a:ext cx="244038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วงรี 10"/>
          <p:cNvSpPr/>
          <p:nvPr/>
        </p:nvSpPr>
        <p:spPr>
          <a:xfrm>
            <a:off x="6437428" y="1953491"/>
            <a:ext cx="2440380" cy="914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วงรี 11"/>
          <p:cNvSpPr/>
          <p:nvPr/>
        </p:nvSpPr>
        <p:spPr>
          <a:xfrm>
            <a:off x="1235033" y="3623954"/>
            <a:ext cx="2440380" cy="914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วงรี 12"/>
          <p:cNvSpPr/>
          <p:nvPr/>
        </p:nvSpPr>
        <p:spPr>
          <a:xfrm>
            <a:off x="5881254" y="3623954"/>
            <a:ext cx="2440380" cy="914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3905002" y="2575503"/>
            <a:ext cx="1698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>
                    <a:lumMod val="95000"/>
                  </a:schemeClr>
                </a:solidFill>
                <a:latin typeface="Angsana New" pitchFamily="18" charset="-34"/>
                <a:cs typeface="Angsana New" pitchFamily="18" charset="-34"/>
              </a:rPr>
              <a:t>วัยเรียน</a:t>
            </a:r>
            <a:endParaRPr lang="th-TH" sz="3200" b="1" dirty="0">
              <a:solidFill>
                <a:schemeClr val="bg1">
                  <a:lumMod val="95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63937" y="2118303"/>
            <a:ext cx="1698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>
                    <a:lumMod val="95000"/>
                  </a:schemeClr>
                </a:solidFill>
                <a:latin typeface="Angsana New" pitchFamily="18" charset="-34"/>
                <a:cs typeface="Angsana New" pitchFamily="18" charset="-34"/>
              </a:rPr>
              <a:t>วัยรุ่น</a:t>
            </a:r>
            <a:endParaRPr lang="th-TH" sz="3200" b="1" dirty="0">
              <a:solidFill>
                <a:schemeClr val="bg1">
                  <a:lumMod val="95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8166" y="3776353"/>
            <a:ext cx="1698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>
                    <a:lumMod val="95000"/>
                  </a:schemeClr>
                </a:solidFill>
                <a:latin typeface="Angsana New" pitchFamily="18" charset="-34"/>
                <a:cs typeface="Angsana New" pitchFamily="18" charset="-34"/>
              </a:rPr>
              <a:t>วัยทำงาน</a:t>
            </a:r>
            <a:endParaRPr lang="th-TH" sz="3200" b="1" dirty="0">
              <a:solidFill>
                <a:schemeClr val="bg1">
                  <a:lumMod val="95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6941" y="3776353"/>
            <a:ext cx="1698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>
                    <a:lumMod val="95000"/>
                  </a:schemeClr>
                </a:solidFill>
                <a:latin typeface="Angsana New" pitchFamily="18" charset="-34"/>
                <a:cs typeface="Angsana New" pitchFamily="18" charset="-34"/>
              </a:rPr>
              <a:t>วัยสูงอายุ</a:t>
            </a:r>
            <a:endParaRPr lang="th-TH" sz="3200" b="1" dirty="0">
              <a:solidFill>
                <a:schemeClr val="bg1">
                  <a:lumMod val="95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1" name="ลูกศรโค้งขวา 20"/>
          <p:cNvSpPr/>
          <p:nvPr/>
        </p:nvSpPr>
        <p:spPr>
          <a:xfrm>
            <a:off x="1187533" y="1382288"/>
            <a:ext cx="320633" cy="57120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2" name="ลูกศรโค้งขวา 21"/>
          <p:cNvSpPr/>
          <p:nvPr/>
        </p:nvSpPr>
        <p:spPr>
          <a:xfrm>
            <a:off x="1957450" y="3039489"/>
            <a:ext cx="320633" cy="57120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3" name="ลูกศรโค้งซ้าย 22"/>
          <p:cNvSpPr/>
          <p:nvPr/>
        </p:nvSpPr>
        <p:spPr>
          <a:xfrm>
            <a:off x="7771808" y="1318160"/>
            <a:ext cx="246610" cy="57120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5" name="ลูกศรโค้งซ้าย 24"/>
          <p:cNvSpPr/>
          <p:nvPr/>
        </p:nvSpPr>
        <p:spPr>
          <a:xfrm>
            <a:off x="7163593" y="2874676"/>
            <a:ext cx="246610" cy="57120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6" name="ลูกศรลง 25"/>
          <p:cNvSpPr/>
          <p:nvPr/>
        </p:nvSpPr>
        <p:spPr>
          <a:xfrm>
            <a:off x="4574674" y="1963923"/>
            <a:ext cx="473230" cy="3087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20802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รูปภาพ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5187" y="4049486"/>
            <a:ext cx="1228813" cy="1665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สี่เหลี่ยมผืนผ้า 3"/>
          <p:cNvSpPr/>
          <p:nvPr/>
        </p:nvSpPr>
        <p:spPr>
          <a:xfrm>
            <a:off x="3206338" y="997793"/>
            <a:ext cx="5671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h-TH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S PraJad" charset="0"/>
              <a:ea typeface="CS PraJad" charset="0"/>
              <a:cs typeface="+mj-cs"/>
            </a:endParaRPr>
          </a:p>
        </p:txBody>
      </p:sp>
      <p:sp>
        <p:nvSpPr>
          <p:cNvPr id="3" name="วงรี 2"/>
          <p:cNvSpPr/>
          <p:nvPr/>
        </p:nvSpPr>
        <p:spPr>
          <a:xfrm>
            <a:off x="546265" y="368135"/>
            <a:ext cx="8015844" cy="15212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698171" y="629658"/>
            <a:ext cx="5712032" cy="997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แม่และเด็ก(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ANC/WCC</a:t>
            </a:r>
            <a:r>
              <a:rPr lang="th-TH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  <a:endParaRPr lang="th-TH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1" name="ลูกศรขวา 20"/>
          <p:cNvSpPr/>
          <p:nvPr/>
        </p:nvSpPr>
        <p:spPr>
          <a:xfrm>
            <a:off x="106878" y="3173085"/>
            <a:ext cx="439387" cy="1650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แผนผังลําดับงาน: กระบวนการสำรอง 27"/>
          <p:cNvSpPr/>
          <p:nvPr/>
        </p:nvSpPr>
        <p:spPr>
          <a:xfrm>
            <a:off x="707570" y="1889363"/>
            <a:ext cx="1981201" cy="307452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ให้บริการตรวจฟัน/ทาฟลูออไรด์/ฝึกทักษะทำความสะอาดผู้ปกครองเด็ก ในรพ.สต.เครือข่าย (หมุนเวียน)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9" name="รูปภาพ 28" descr="2018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275" y="1626919"/>
            <a:ext cx="5138657" cy="3854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0802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1206</TotalTime>
  <Words>663</Words>
  <Application>Microsoft Office PowerPoint</Application>
  <PresentationFormat>นำเสนอทางหน้าจอ (16:10)</PresentationFormat>
  <Paragraphs>83</Paragraphs>
  <Slides>25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25</vt:i4>
      </vt:variant>
    </vt:vector>
  </HeadingPairs>
  <TitlesOfParts>
    <vt:vector size="26" baseType="lpstr">
      <vt:lpstr>ธีมของ Office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ปัญหาละอุปสรรค</vt:lpstr>
      <vt:lpstr>โอกาสพัฒนา</vt:lpstr>
      <vt:lpstr>ข้อเสนอแนะ</vt:lpstr>
      <vt:lpstr>ภาพนิ่ง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คเณศ อธิรัตนกรัณฑ์</dc:creator>
  <cp:lastModifiedBy>TDCOM</cp:lastModifiedBy>
  <cp:revision>147</cp:revision>
  <dcterms:created xsi:type="dcterms:W3CDTF">2017-05-18T10:42:20Z</dcterms:created>
  <dcterms:modified xsi:type="dcterms:W3CDTF">2018-03-09T05:02:12Z</dcterms:modified>
</cp:coreProperties>
</file>