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embeddedFontLst>
    <p:embeddedFont>
      <p:font typeface="Angsana New" pitchFamily="18" charset="-34"/>
      <p:regular r:id="rId3"/>
      <p:bold r:id="rId4"/>
      <p:italic r:id="rId5"/>
      <p:boldItalic r:id="rId6"/>
    </p:embeddedFont>
    <p:embeddedFont>
      <p:font typeface="Calibri" pitchFamily="34" charset="0"/>
      <p:regular r:id="rId7"/>
      <p:bold r:id="rId8"/>
      <p:italic r:id="rId9"/>
      <p:boldItalic r:id="rId10"/>
    </p:embeddedFont>
    <p:embeddedFont>
      <p:font typeface="Cordia New" pitchFamily="34" charset="-34"/>
      <p:regular r:id="rId11"/>
      <p:bold r:id="rId12"/>
      <p:italic r:id="rId13"/>
      <p:boldItalic r:id="rId14"/>
    </p:embeddedFont>
    <p:embeddedFont>
      <p:font typeface="TH SarabunPSK" pitchFamily="34" charset="-34"/>
      <p:regular r:id="rId15"/>
      <p:bold r:id="rId16"/>
      <p:italic r:id="rId17"/>
      <p:boldItalic r:id="rId18"/>
    </p:embeddedFont>
  </p:embeddedFont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18" Type="http://schemas.openxmlformats.org/officeDocument/2006/relationships/font" Target="fonts/font16.fntdata"/><Relationship Id="rId3" Type="http://schemas.openxmlformats.org/officeDocument/2006/relationships/font" Target="fonts/font1.fntdata"/><Relationship Id="rId21" Type="http://schemas.openxmlformats.org/officeDocument/2006/relationships/theme" Target="theme/theme1.xml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1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font" Target="fonts/font13.fntdata"/><Relationship Id="rId10" Type="http://schemas.openxmlformats.org/officeDocument/2006/relationships/font" Target="fonts/font8.fntdata"/><Relationship Id="rId19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font" Target="fonts/font12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4204-8F75-407A-B82B-6E294AD8CB78}" type="datetimeFigureOut">
              <a:rPr lang="th-TH" smtClean="0"/>
              <a:pPr/>
              <a:t>04/08/59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EC03-8895-41D5-B201-AC72074D208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 descr="s1_1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1438" y="63996"/>
            <a:ext cx="2571736" cy="1150426"/>
          </a:xfrm>
          <a:prstGeom prst="rect">
            <a:avLst/>
          </a:prstGeom>
        </p:spPr>
      </p:pic>
      <p:pic>
        <p:nvPicPr>
          <p:cNvPr id="4" name="Picture 3" descr="logo ppt-blue-righ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0"/>
            <a:ext cx="1500166" cy="519141"/>
          </a:xfrm>
          <a:prstGeom prst="rect">
            <a:avLst/>
          </a:prstGeom>
        </p:spPr>
      </p:pic>
      <p:sp>
        <p:nvSpPr>
          <p:cNvPr id="46" name="Isosceles Triangle 45"/>
          <p:cNvSpPr/>
          <p:nvPr/>
        </p:nvSpPr>
        <p:spPr>
          <a:xfrm>
            <a:off x="71406" y="71414"/>
            <a:ext cx="9001140" cy="1857388"/>
          </a:xfrm>
          <a:prstGeom prst="triangle">
            <a:avLst/>
          </a:prstGeom>
          <a:ln/>
          <a:effectLst>
            <a:glow rad="101600">
              <a:srgbClr val="FFFF99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7" name="Picture 46" descr="logo MOP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8972" y="214290"/>
            <a:ext cx="706057" cy="7075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TextBox 51"/>
          <p:cNvSpPr txBox="1"/>
          <p:nvPr/>
        </p:nvSpPr>
        <p:spPr>
          <a:xfrm>
            <a:off x="2332563" y="857232"/>
            <a:ext cx="1882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b="1" dirty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เป็นองค์กรหลักด้านสุขภาพ</a:t>
            </a:r>
          </a:p>
          <a:p>
            <a:pPr algn="ctr"/>
            <a:r>
              <a:rPr lang="th-TH" sz="1800" b="1" dirty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ที่รวมพลังสังคม</a:t>
            </a:r>
          </a:p>
          <a:p>
            <a:pPr algn="ctr"/>
            <a:r>
              <a:rPr lang="th-TH" sz="1800" b="1" dirty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เพื่อประชาชนสุขภาพดี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19944" y="857232"/>
            <a:ext cx="2151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พัฒนาและอภิบาลระบบสุขภาพ</a:t>
            </a:r>
          </a:p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อย่างมีส่วนร่วม</a:t>
            </a:r>
          </a:p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และยั่งยืน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71406" y="1928802"/>
          <a:ext cx="9000000" cy="883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00000"/>
                <a:gridCol w="3000000"/>
                <a:gridCol w="300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u="sng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ประชาชนสุขภาพดี</a:t>
                      </a:r>
                    </a:p>
                    <a:p>
                      <a:pPr algn="ctr"/>
                      <a:r>
                        <a:rPr lang="th-TH" sz="16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en-US" sz="16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LE</a:t>
                      </a:r>
                    </a:p>
                    <a:p>
                      <a:pPr algn="ctr"/>
                      <a:r>
                        <a:rPr lang="en-US" sz="16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2. HALE</a:t>
                      </a:r>
                      <a:endParaRPr lang="th-TH" sz="16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u="sng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เจ้าหน้าที่มีความสุข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en-US" sz="1600" u="none" dirty="0" err="1" smtClean="0">
                          <a:latin typeface="TH SarabunPSK" pitchFamily="34" charset="-34"/>
                          <a:cs typeface="TH SarabunPSK" pitchFamily="34" charset="-34"/>
                        </a:rPr>
                        <a:t>Happinometer</a:t>
                      </a:r>
                      <a:endParaRPr lang="en-US" sz="1600" u="none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2. Happy Workplace Index</a:t>
                      </a:r>
                      <a:endParaRPr lang="th-TH" sz="1600" u="none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u="sng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ระบบสุขภาพยั่งยืน</a:t>
                      </a:r>
                      <a:endParaRPr lang="en-US" sz="2000" u="sng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1346200" algn="l"/>
                        </a:tabLst>
                        <a:defRPr/>
                      </a:pPr>
                      <a:r>
                        <a:rPr lang="en-US" sz="16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	1. Access	2.</a:t>
                      </a:r>
                      <a:r>
                        <a:rPr lang="en-US" sz="1600" u="none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Coverage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1346200" algn="l"/>
                        </a:tabLst>
                        <a:defRPr/>
                      </a:pPr>
                      <a:r>
                        <a:rPr lang="en-US" sz="16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	3. Quality	4. Governance</a:t>
                      </a:r>
                      <a:endParaRPr lang="th-TH" sz="1600" u="none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8" name="Picture 57" descr="visi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4751" y="1071546"/>
            <a:ext cx="711299" cy="720000"/>
          </a:xfrm>
          <a:prstGeom prst="rect">
            <a:avLst/>
          </a:prstGeom>
        </p:spPr>
      </p:pic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1406" y="2786058"/>
          <a:ext cx="9001157" cy="7143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7454"/>
                <a:gridCol w="2214578"/>
                <a:gridCol w="1571636"/>
                <a:gridCol w="2857489"/>
              </a:tblGrid>
              <a:tr h="714380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1. P&amp;P Excellence</a:t>
                      </a:r>
                      <a:endParaRPr lang="th-TH" sz="18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2. Service Excellence</a:t>
                      </a:r>
                      <a:endParaRPr lang="th-TH" sz="18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3. People Excellence</a:t>
                      </a:r>
                      <a:endParaRPr lang="th-TH" sz="1800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4. Governance Excellence</a:t>
                      </a:r>
                      <a:endParaRPr lang="th-TH" sz="1800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71406" y="3929066"/>
          <a:ext cx="9001153" cy="731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6089"/>
                <a:gridCol w="916985"/>
                <a:gridCol w="714380"/>
                <a:gridCol w="714380"/>
                <a:gridCol w="714380"/>
                <a:gridCol w="785818"/>
                <a:gridCol w="1571636"/>
                <a:gridCol w="857256"/>
                <a:gridCol w="928694"/>
                <a:gridCol w="1071535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ความมั่นคงทางอาหาร</a:t>
                      </a:r>
                      <a:endParaRPr lang="th-TH" sz="1400" u="non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CVDs</a:t>
                      </a:r>
                      <a:endParaRPr lang="th-TH" sz="1400" u="none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indent="-342900" algn="ctr">
                        <a:buFontTx/>
                        <a:buNone/>
                      </a:pPr>
                      <a:r>
                        <a:rPr lang="th-TH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CKD</a:t>
                      </a:r>
                      <a:endParaRPr lang="th-TH" sz="1400" u="non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RTI</a:t>
                      </a:r>
                      <a:endParaRPr lang="th-TH" sz="1400" u="non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PCC</a:t>
                      </a:r>
                      <a:endParaRPr lang="th-TH" sz="1400" u="non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Smart ECS</a:t>
                      </a:r>
                      <a:endParaRPr lang="th-TH" sz="1400" u="non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Stroke/</a:t>
                      </a:r>
                      <a:b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Stemi</a:t>
                      </a:r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b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Truama</a:t>
                      </a:r>
                      <a:endParaRPr lang="th-TH" sz="1400" u="non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Happy Work Life Index</a:t>
                      </a:r>
                      <a:endParaRPr lang="th-TH" sz="1400" u="none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HA</a:t>
                      </a:r>
                      <a:endParaRPr lang="th-TH" sz="1400" u="none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NHIS</a:t>
                      </a:r>
                      <a:endParaRPr lang="th-TH" sz="1400" u="none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การเงินการคลัง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71406" y="4643446"/>
          <a:ext cx="9001154" cy="20717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6089"/>
                <a:gridCol w="916985"/>
                <a:gridCol w="714380"/>
                <a:gridCol w="714380"/>
                <a:gridCol w="714380"/>
                <a:gridCol w="785818"/>
                <a:gridCol w="1571636"/>
                <a:gridCol w="857256"/>
                <a:gridCol w="928694"/>
                <a:gridCol w="1071536"/>
              </a:tblGrid>
              <a:tr h="2071702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ร้อยละการตรวจอาหารปลอดภัยครบตามเกณฑ์ประเมิน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ประเมิน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]</a:t>
                      </a:r>
                      <a:endParaRPr lang="th-TH" sz="14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ร้อยละของประชาชนกลุ่มเสี่ยง </a:t>
                      </a:r>
                      <a:r>
                        <a:rPr lang="en-US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CVDs 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ที่ได้รับการเฝ้าระวังและขึ้นทะเบียน </a:t>
                      </a:r>
                      <a:r>
                        <a:rPr lang="en-US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[NHIS]</a:t>
                      </a:r>
                      <a:endParaRPr lang="th-TH" sz="14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อัตรา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การเสียชีวิตจากการบาดเจ็บทางถนน (ต่อแสนประชากร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[NHIS]</a:t>
                      </a:r>
                      <a:endParaRPr lang="th-TH" sz="14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ร้อยละพื้นที่ที่มีคลินิกหมอครอบครัว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(เพิ่มขึ้นร้อยละ 10 ต่อปี)</a:t>
                      </a:r>
                      <a:b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รายงาน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]</a:t>
                      </a:r>
                      <a:endParaRPr lang="th-TH" sz="14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ละของ รพ.</a:t>
                      </a:r>
                      <a:r>
                        <a:rPr lang="en-US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F2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ขึ้นไปที่มีระบบ 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ECS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คุณภาพ</a:t>
                      </a:r>
                      <a:endParaRPr lang="en-US" sz="1400" u="none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ประเมิน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]</a:t>
                      </a:r>
                      <a:endParaRPr lang="th-TH" sz="14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อัตราการเสียชีวิตจาก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Stroke/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Stemi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b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Trauma</a:t>
                      </a:r>
                      <a:b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[NHIS]</a:t>
                      </a:r>
                      <a:endParaRPr lang="th-TH" sz="140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ละของหน่วยงานที่มีการนำดัชนีความสุขของคนทำงาน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(Happy Work Life Index)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ไป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ใช้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รายงาน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]</a:t>
                      </a:r>
                      <a:endParaRPr lang="th-TH" sz="140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ร้อยละของหน่วยบริการที่ผ่านการรับรอง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HA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รายงาน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]</a:t>
                      </a:r>
                      <a:endParaRPr lang="th-TH" sz="1400" u="none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ร้อยละของหน่วยบริการที่ผ่านเกณฑ์คุณภาพข้อมูล</a:t>
                      </a:r>
                      <a:b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ประเมิน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]</a:t>
                      </a:r>
                      <a:endParaRPr lang="th-TH" sz="140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หน่วยบริการมีประสิทธิภาพผ่าน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เกณฑ์ประสิทธิภาพ</a:t>
                      </a:r>
                      <a:endParaRPr lang="th-TH" sz="140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การบริหารจัดการการเงินการ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คลัง</a:t>
                      </a:r>
                      <a:endParaRPr lang="en-US" sz="140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[</a:t>
                      </a:r>
                      <a:r>
                        <a:rPr lang="th-TH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ประเมิน</a:t>
                      </a:r>
                      <a:r>
                        <a:rPr lang="en-US" sz="140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]</a:t>
                      </a:r>
                      <a:endParaRPr lang="th-TH" sz="140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071934" y="1477020"/>
            <a:ext cx="11047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dirty="0">
                <a:ln w="31550" cmpd="sng">
                  <a:noFill/>
                  <a:prstDash val="solid"/>
                </a:ln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เป้าหมาย</a:t>
            </a:r>
            <a:endParaRPr lang="en-US" b="1" dirty="0">
              <a:ln w="31550" cmpd="sng">
                <a:noFill/>
                <a:prstDash val="solid"/>
              </a:ln>
              <a:solidFill>
                <a:srgbClr val="0033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2844" y="227909"/>
            <a:ext cx="2357454" cy="573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ประเด็นเน้นหนัก </a:t>
            </a:r>
          </a:p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6679421" y="4321975"/>
            <a:ext cx="4786346" cy="158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glow rad="63500">
              <a:srgbClr val="FFFF99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-2286048" y="4357694"/>
            <a:ext cx="4714908" cy="158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glow rad="63500">
              <a:srgbClr val="FFFF99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1406" y="6713560"/>
            <a:ext cx="8929750" cy="1588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rgbClr val="FFFF99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72" descr="Misi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388" y="1071546"/>
            <a:ext cx="720000" cy="720000"/>
          </a:xfrm>
          <a:prstGeom prst="rect">
            <a:avLst/>
          </a:prstGeom>
        </p:spPr>
      </p:pic>
      <p:graphicFrame>
        <p:nvGraphicFramePr>
          <p:cNvPr id="19" name="ตาราง 18"/>
          <p:cNvGraphicFramePr>
            <a:graphicFrameLocks noGrp="1"/>
          </p:cNvGraphicFramePr>
          <p:nvPr/>
        </p:nvGraphicFramePr>
        <p:xfrm>
          <a:off x="71406" y="3451864"/>
          <a:ext cx="9001157" cy="548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7454"/>
                <a:gridCol w="2214578"/>
                <a:gridCol w="1571636"/>
                <a:gridCol w="2857489"/>
              </a:tblGrid>
              <a:tr h="500066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600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PIRAB</a:t>
                      </a:r>
                      <a:endParaRPr lang="th-TH" sz="1600" u="non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 Building</a:t>
                      </a:r>
                      <a:r>
                        <a:rPr lang="en-US" sz="1600" u="non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Blocks</a:t>
                      </a:r>
                      <a:endParaRPr lang="th-TH" sz="1600" u="non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Core Value : MOPH</a:t>
                      </a:r>
                      <a:endParaRPr lang="th-TH" sz="1600" u="none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Good</a:t>
                      </a:r>
                      <a:r>
                        <a:rPr lang="en-US" sz="1800" u="non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Governance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(คุณธรรม</a:t>
                      </a:r>
                      <a:r>
                        <a:rPr lang="en-US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นิติธรรม</a:t>
                      </a:r>
                      <a:r>
                        <a:rPr lang="en-US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โปร่งใส</a:t>
                      </a:r>
                      <a:r>
                        <a:rPr lang="en-U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มีส่วนร่วม</a:t>
                      </a:r>
                      <a:r>
                        <a:rPr lang="en-U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รับผิดชอบ</a:t>
                      </a:r>
                      <a:r>
                        <a:rPr lang="en-U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คุ้มค่า)</a:t>
                      </a:r>
                      <a:endParaRPr lang="th-TH" sz="1200" u="none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" name="รูปภาพ 21" descr="right-chevr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1071538" y="3286124"/>
            <a:ext cx="315170" cy="315170"/>
          </a:xfrm>
          <a:prstGeom prst="rect">
            <a:avLst/>
          </a:prstGeom>
        </p:spPr>
      </p:pic>
      <p:pic>
        <p:nvPicPr>
          <p:cNvPr id="28" name="รูปภาพ 27" descr="right-chevr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3328136" y="3286124"/>
            <a:ext cx="315170" cy="315170"/>
          </a:xfrm>
          <a:prstGeom prst="rect">
            <a:avLst/>
          </a:prstGeom>
        </p:spPr>
      </p:pic>
      <p:pic>
        <p:nvPicPr>
          <p:cNvPr id="29" name="รูปภาพ 28" descr="right-chevr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5256962" y="3328144"/>
            <a:ext cx="315170" cy="315170"/>
          </a:xfrm>
          <a:prstGeom prst="rect">
            <a:avLst/>
          </a:prstGeom>
        </p:spPr>
      </p:pic>
      <p:pic>
        <p:nvPicPr>
          <p:cNvPr id="30" name="รูปภาพ 29" descr="right-chevr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7471540" y="3286124"/>
            <a:ext cx="315170" cy="315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264</Words>
  <Application>Microsoft Office PowerPoint</Application>
  <PresentationFormat>นำเสนอทางหน้าจอ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5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7" baseType="lpstr">
      <vt:lpstr>Arial</vt:lpstr>
      <vt:lpstr>Angsana New</vt:lpstr>
      <vt:lpstr>Calibri</vt:lpstr>
      <vt:lpstr>Cordia New</vt:lpstr>
      <vt:lpstr>TH SarabunPSK</vt:lpstr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MOPH188</dc:creator>
  <cp:lastModifiedBy>WAN</cp:lastModifiedBy>
  <cp:revision>12</cp:revision>
  <dcterms:created xsi:type="dcterms:W3CDTF">2016-08-04T03:26:22Z</dcterms:created>
  <dcterms:modified xsi:type="dcterms:W3CDTF">2016-08-04T09:55:12Z</dcterms:modified>
</cp:coreProperties>
</file>