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22" r:id="rId2"/>
    <p:sldMasterId id="2147483734" r:id="rId3"/>
  </p:sldMasterIdLst>
  <p:notesMasterIdLst>
    <p:notesMasterId r:id="rId11"/>
  </p:notesMasterIdLst>
  <p:sldIdLst>
    <p:sldId id="260" r:id="rId4"/>
    <p:sldId id="284" r:id="rId5"/>
    <p:sldId id="285" r:id="rId6"/>
    <p:sldId id="282" r:id="rId7"/>
    <p:sldId id="278" r:id="rId8"/>
    <p:sldId id="283" r:id="rId9"/>
    <p:sldId id="281" r:id="rId10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6FFFF"/>
    <a:srgbClr val="1AEA10"/>
    <a:srgbClr val="0000FF"/>
    <a:srgbClr val="FF3399"/>
    <a:srgbClr val="FF3300"/>
    <a:srgbClr val="9933FF"/>
    <a:srgbClr val="006600"/>
    <a:srgbClr val="1508B8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'10 แรก150759'!$C$1</c:f>
              <c:strCache>
                <c:ptCount val="1"/>
                <c:pt idx="0">
                  <c:v>(%) BCG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'10 แรก150759'!$B$2:$B$11</c:f>
              <c:strCache>
                <c:ptCount val="10"/>
                <c:pt idx="0">
                  <c:v>02501 รพ.สต.นิคมสร้างตนเองคลองน้ำใส</c:v>
                </c:pt>
                <c:pt idx="1">
                  <c:v>02514 รพ.สต.เขาฉกรรจ์ ตำบลเขาฉกรรจ์</c:v>
                </c:pt>
                <c:pt idx="2">
                  <c:v>02471 รพ.สต.ทับทิมสยาม ตำบลทัพไทย</c:v>
                </c:pt>
                <c:pt idx="3">
                  <c:v>02460 รพ.สต.บ้านชุมทอง ตำบลเบญจขร</c:v>
                </c:pt>
                <c:pt idx="4">
                  <c:v>02441 รพ.สต.ลุงพู ตำบลโคกปี่ฆ้อง</c:v>
                </c:pt>
                <c:pt idx="5">
                  <c:v>02491 รพ.สต.บ้านห้วยชัน ตำบลช่องกุ่ม</c:v>
                </c:pt>
                <c:pt idx="6">
                  <c:v>02462 รพ.สต.กุดเกวียน ตำบลตาพระยา</c:v>
                </c:pt>
                <c:pt idx="7">
                  <c:v>02440 รพ.สต.คลองน้ำใส ตำบลโคกปี่ฆ้อง</c:v>
                </c:pt>
                <c:pt idx="8">
                  <c:v>02485 รพ.สต.บ้านห้วยเดื่อ ตำบลผักขะ</c:v>
                </c:pt>
                <c:pt idx="9">
                  <c:v>02480 รพ.สต.คลองจระเข้ ตำบลทุ่งมหาเจริญ</c:v>
                </c:pt>
              </c:strCache>
            </c:strRef>
          </c:cat>
          <c:val>
            <c:numRef>
              <c:f>'10 แรก150759'!$C$2:$C$11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</c:ser>
        <c:ser>
          <c:idx val="1"/>
          <c:order val="1"/>
          <c:tx>
            <c:strRef>
              <c:f>'10 แรก150759'!$D$1</c:f>
              <c:strCache>
                <c:ptCount val="1"/>
                <c:pt idx="0">
                  <c:v>(%) HBV1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'10 แรก150759'!$B$2:$B$11</c:f>
              <c:strCache>
                <c:ptCount val="10"/>
                <c:pt idx="0">
                  <c:v>02501 รพ.สต.นิคมสร้างตนเองคลองน้ำใส</c:v>
                </c:pt>
                <c:pt idx="1">
                  <c:v>02514 รพ.สต.เขาฉกรรจ์ ตำบลเขาฉกรรจ์</c:v>
                </c:pt>
                <c:pt idx="2">
                  <c:v>02471 รพ.สต.ทับทิมสยาม ตำบลทัพไทย</c:v>
                </c:pt>
                <c:pt idx="3">
                  <c:v>02460 รพ.สต.บ้านชุมทอง ตำบลเบญจขร</c:v>
                </c:pt>
                <c:pt idx="4">
                  <c:v>02441 รพ.สต.ลุงพู ตำบลโคกปี่ฆ้อง</c:v>
                </c:pt>
                <c:pt idx="5">
                  <c:v>02491 รพ.สต.บ้านห้วยชัน ตำบลช่องกุ่ม</c:v>
                </c:pt>
                <c:pt idx="6">
                  <c:v>02462 รพ.สต.กุดเกวียน ตำบลตาพระยา</c:v>
                </c:pt>
                <c:pt idx="7">
                  <c:v>02440 รพ.สต.คลองน้ำใส ตำบลโคกปี่ฆ้อง</c:v>
                </c:pt>
                <c:pt idx="8">
                  <c:v>02485 รพ.สต.บ้านห้วยเดื่อ ตำบลผักขะ</c:v>
                </c:pt>
                <c:pt idx="9">
                  <c:v>02480 รพ.สต.คลองจระเข้ ตำบลทุ่งมหาเจริญ</c:v>
                </c:pt>
              </c:strCache>
            </c:strRef>
          </c:cat>
          <c:val>
            <c:numRef>
              <c:f>'10 แรก150759'!$D$2:$D$11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</c:ser>
        <c:ser>
          <c:idx val="2"/>
          <c:order val="2"/>
          <c:tx>
            <c:strRef>
              <c:f>'10 แรก150759'!$E$1</c:f>
              <c:strCache>
                <c:ptCount val="1"/>
                <c:pt idx="0">
                  <c:v>(%) DTP-HB3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'10 แรก150759'!$B$2:$B$11</c:f>
              <c:strCache>
                <c:ptCount val="10"/>
                <c:pt idx="0">
                  <c:v>02501 รพ.สต.นิคมสร้างตนเองคลองน้ำใส</c:v>
                </c:pt>
                <c:pt idx="1">
                  <c:v>02514 รพ.สต.เขาฉกรรจ์ ตำบลเขาฉกรรจ์</c:v>
                </c:pt>
                <c:pt idx="2">
                  <c:v>02471 รพ.สต.ทับทิมสยาม ตำบลทัพไทย</c:v>
                </c:pt>
                <c:pt idx="3">
                  <c:v>02460 รพ.สต.บ้านชุมทอง ตำบลเบญจขร</c:v>
                </c:pt>
                <c:pt idx="4">
                  <c:v>02441 รพ.สต.ลุงพู ตำบลโคกปี่ฆ้อง</c:v>
                </c:pt>
                <c:pt idx="5">
                  <c:v>02491 รพ.สต.บ้านห้วยชัน ตำบลช่องกุ่ม</c:v>
                </c:pt>
                <c:pt idx="6">
                  <c:v>02462 รพ.สต.กุดเกวียน ตำบลตาพระยา</c:v>
                </c:pt>
                <c:pt idx="7">
                  <c:v>02440 รพ.สต.คลองน้ำใส ตำบลโคกปี่ฆ้อง</c:v>
                </c:pt>
                <c:pt idx="8">
                  <c:v>02485 รพ.สต.บ้านห้วยเดื่อ ตำบลผักขะ</c:v>
                </c:pt>
                <c:pt idx="9">
                  <c:v>02480 รพ.สต.คลองจระเข้ ตำบลทุ่งมหาเจริญ</c:v>
                </c:pt>
              </c:strCache>
            </c:strRef>
          </c:cat>
          <c:val>
            <c:numRef>
              <c:f>'10 แรก150759'!$E$2:$E$11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</c:ser>
        <c:ser>
          <c:idx val="3"/>
          <c:order val="3"/>
          <c:tx>
            <c:strRef>
              <c:f>'10 แรก150759'!$F$1</c:f>
              <c:strCache>
                <c:ptCount val="1"/>
                <c:pt idx="0">
                  <c:v>(%) OPV3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'10 แรก150759'!$B$2:$B$11</c:f>
              <c:strCache>
                <c:ptCount val="10"/>
                <c:pt idx="0">
                  <c:v>02501 รพ.สต.นิคมสร้างตนเองคลองน้ำใส</c:v>
                </c:pt>
                <c:pt idx="1">
                  <c:v>02514 รพ.สต.เขาฉกรรจ์ ตำบลเขาฉกรรจ์</c:v>
                </c:pt>
                <c:pt idx="2">
                  <c:v>02471 รพ.สต.ทับทิมสยาม ตำบลทัพไทย</c:v>
                </c:pt>
                <c:pt idx="3">
                  <c:v>02460 รพ.สต.บ้านชุมทอง ตำบลเบญจขร</c:v>
                </c:pt>
                <c:pt idx="4">
                  <c:v>02441 รพ.สต.ลุงพู ตำบลโคกปี่ฆ้อง</c:v>
                </c:pt>
                <c:pt idx="5">
                  <c:v>02491 รพ.สต.บ้านห้วยชัน ตำบลช่องกุ่ม</c:v>
                </c:pt>
                <c:pt idx="6">
                  <c:v>02462 รพ.สต.กุดเกวียน ตำบลตาพระยา</c:v>
                </c:pt>
                <c:pt idx="7">
                  <c:v>02440 รพ.สต.คลองน้ำใส ตำบลโคกปี่ฆ้อง</c:v>
                </c:pt>
                <c:pt idx="8">
                  <c:v>02485 รพ.สต.บ้านห้วยเดื่อ ตำบลผักขะ</c:v>
                </c:pt>
                <c:pt idx="9">
                  <c:v>02480 รพ.สต.คลองจระเข้ ตำบลทุ่งมหาเจริญ</c:v>
                </c:pt>
              </c:strCache>
            </c:strRef>
          </c:cat>
          <c:val>
            <c:numRef>
              <c:f>'10 แรก150759'!$F$2:$F$11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</c:ser>
        <c:ser>
          <c:idx val="4"/>
          <c:order val="4"/>
          <c:tx>
            <c:strRef>
              <c:f>'10 แรก150759'!$G$1</c:f>
              <c:strCache>
                <c:ptCount val="1"/>
                <c:pt idx="0">
                  <c:v>(%) MMR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'10 แรก150759'!$B$2:$B$11</c:f>
              <c:strCache>
                <c:ptCount val="10"/>
                <c:pt idx="0">
                  <c:v>02501 รพ.สต.นิคมสร้างตนเองคลองน้ำใส</c:v>
                </c:pt>
                <c:pt idx="1">
                  <c:v>02514 รพ.สต.เขาฉกรรจ์ ตำบลเขาฉกรรจ์</c:v>
                </c:pt>
                <c:pt idx="2">
                  <c:v>02471 รพ.สต.ทับทิมสยาม ตำบลทัพไทย</c:v>
                </c:pt>
                <c:pt idx="3">
                  <c:v>02460 รพ.สต.บ้านชุมทอง ตำบลเบญจขร</c:v>
                </c:pt>
                <c:pt idx="4">
                  <c:v>02441 รพ.สต.ลุงพู ตำบลโคกปี่ฆ้อง</c:v>
                </c:pt>
                <c:pt idx="5">
                  <c:v>02491 รพ.สต.บ้านห้วยชัน ตำบลช่องกุ่ม</c:v>
                </c:pt>
                <c:pt idx="6">
                  <c:v>02462 รพ.สต.กุดเกวียน ตำบลตาพระยา</c:v>
                </c:pt>
                <c:pt idx="7">
                  <c:v>02440 รพ.สต.คลองน้ำใส ตำบลโคกปี่ฆ้อง</c:v>
                </c:pt>
                <c:pt idx="8">
                  <c:v>02485 รพ.สต.บ้านห้วยเดื่อ ตำบลผักขะ</c:v>
                </c:pt>
                <c:pt idx="9">
                  <c:v>02480 รพ.สต.คลองจระเข้ ตำบลทุ่งมหาเจริญ</c:v>
                </c:pt>
              </c:strCache>
            </c:strRef>
          </c:cat>
          <c:val>
            <c:numRef>
              <c:f>'10 แรก150759'!$G$2:$G$11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97.669999999999987</c:v>
                </c:pt>
                <c:pt idx="7">
                  <c:v>97.06</c:v>
                </c:pt>
                <c:pt idx="8">
                  <c:v>96.3</c:v>
                </c:pt>
                <c:pt idx="9">
                  <c:v>96.149999999999991</c:v>
                </c:pt>
              </c:numCache>
            </c:numRef>
          </c:val>
        </c:ser>
        <c:ser>
          <c:idx val="5"/>
          <c:order val="5"/>
          <c:tx>
            <c:strRef>
              <c:f>'10 แรก150759'!$H$1</c:f>
              <c:strCache>
                <c:ptCount val="1"/>
                <c:pt idx="0">
                  <c:v>Coverage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'10 แรก150759'!$B$2:$B$11</c:f>
              <c:strCache>
                <c:ptCount val="10"/>
                <c:pt idx="0">
                  <c:v>02501 รพ.สต.นิคมสร้างตนเองคลองน้ำใส</c:v>
                </c:pt>
                <c:pt idx="1">
                  <c:v>02514 รพ.สต.เขาฉกรรจ์ ตำบลเขาฉกรรจ์</c:v>
                </c:pt>
                <c:pt idx="2">
                  <c:v>02471 รพ.สต.ทับทิมสยาม ตำบลทัพไทย</c:v>
                </c:pt>
                <c:pt idx="3">
                  <c:v>02460 รพ.สต.บ้านชุมทอง ตำบลเบญจขร</c:v>
                </c:pt>
                <c:pt idx="4">
                  <c:v>02441 รพ.สต.ลุงพู ตำบลโคกปี่ฆ้อง</c:v>
                </c:pt>
                <c:pt idx="5">
                  <c:v>02491 รพ.สต.บ้านห้วยชัน ตำบลช่องกุ่ม</c:v>
                </c:pt>
                <c:pt idx="6">
                  <c:v>02462 รพ.สต.กุดเกวียน ตำบลตาพระยา</c:v>
                </c:pt>
                <c:pt idx="7">
                  <c:v>02440 รพ.สต.คลองน้ำใส ตำบลโคกปี่ฆ้อง</c:v>
                </c:pt>
                <c:pt idx="8">
                  <c:v>02485 รพ.สต.บ้านห้วยเดื่อ ตำบลผักขะ</c:v>
                </c:pt>
                <c:pt idx="9">
                  <c:v>02480 รพ.สต.คลองจระเข้ ตำบลทุ่งมหาเจริญ</c:v>
                </c:pt>
              </c:strCache>
            </c:strRef>
          </c:cat>
          <c:val>
            <c:numRef>
              <c:f>'10 แรก150759'!$H$2:$H$11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99.53</c:v>
                </c:pt>
                <c:pt idx="7">
                  <c:v>99.410000000000025</c:v>
                </c:pt>
                <c:pt idx="8">
                  <c:v>99.26</c:v>
                </c:pt>
                <c:pt idx="9">
                  <c:v>99.23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gapDepth val="90"/>
        <c:shape val="box"/>
        <c:axId val="82307712"/>
        <c:axId val="82317696"/>
        <c:axId val="0"/>
      </c:bar3DChart>
      <c:catAx>
        <c:axId val="82307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ngsana New" pitchFamily="18" charset="-34"/>
                <a:cs typeface="Angsana New" pitchFamily="18" charset="-34"/>
              </a:defRPr>
            </a:pPr>
            <a:endParaRPr lang="th-TH"/>
          </a:p>
        </c:txPr>
        <c:crossAx val="82317696"/>
        <c:crosses val="autoZero"/>
        <c:auto val="1"/>
        <c:lblAlgn val="ctr"/>
        <c:lblOffset val="100"/>
        <c:noMultiLvlLbl val="0"/>
      </c:catAx>
      <c:valAx>
        <c:axId val="82317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ngsana New" pitchFamily="18" charset="-34"/>
                <a:cs typeface="Angsana New" pitchFamily="18" charset="-34"/>
              </a:defRPr>
            </a:pPr>
            <a:endParaRPr lang="th-TH"/>
          </a:p>
        </c:txPr>
        <c:crossAx val="823077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Angsana New" pitchFamily="18" charset="-34"/>
              <a:cs typeface="Angsana New" pitchFamily="18" charset="-34"/>
            </a:defRPr>
          </a:pPr>
          <a:endParaRPr lang="th-TH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'10 สุดท้าย150759'!$C$1</c:f>
              <c:strCache>
                <c:ptCount val="1"/>
                <c:pt idx="0">
                  <c:v>(%) BCG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'10 สุดท้าย150759'!$B$2:$B$11</c:f>
              <c:strCache>
                <c:ptCount val="10"/>
                <c:pt idx="0">
                  <c:v>02533 รพ.สต.ทุ่งกบินทร์ ตำบลวังใหม่</c:v>
                </c:pt>
                <c:pt idx="1">
                  <c:v>02510 รพ.สต.หนองสังข์</c:v>
                </c:pt>
                <c:pt idx="2">
                  <c:v>02519 รพ.สต.ไทรทอง ตำบลพระเพลิง</c:v>
                </c:pt>
                <c:pt idx="3">
                  <c:v>02438 รพ.สต.หนองไทร ตำบลศาลาลำดวน</c:v>
                </c:pt>
                <c:pt idx="4">
                  <c:v>13817 โรงพยาบาลเขาฉกรรจ์</c:v>
                </c:pt>
                <c:pt idx="5">
                  <c:v>02472 รพ.สต.รัตนะ ตำบลทัพไทย</c:v>
                </c:pt>
                <c:pt idx="6">
                  <c:v>02482 รพ.สต.บ้านท่าเกวียน ตำบลท่าเกวียน</c:v>
                </c:pt>
                <c:pt idx="7">
                  <c:v>02456 รพ.สต.บ้านทับทิมสยาม ตำบลคลองไก่เถื่อน</c:v>
                </c:pt>
                <c:pt idx="8">
                  <c:v>10197 รพ.สต.คลองหมากนัด ตำบลบ้านแก้ง</c:v>
                </c:pt>
                <c:pt idx="9">
                  <c:v>02477 สถานีอนามัยคลองหินปูน ตำบลคลองหินปูน</c:v>
                </c:pt>
              </c:strCache>
            </c:strRef>
          </c:cat>
          <c:val>
            <c:numRef>
              <c:f>'10 สุดท้าย150759'!$C$2:$C$11</c:f>
              <c:numCache>
                <c:formatCode>General</c:formatCode>
                <c:ptCount val="10"/>
                <c:pt idx="0">
                  <c:v>92.86</c:v>
                </c:pt>
                <c:pt idx="1">
                  <c:v>96.149999999999991</c:v>
                </c:pt>
                <c:pt idx="2">
                  <c:v>79.59</c:v>
                </c:pt>
                <c:pt idx="3">
                  <c:v>100</c:v>
                </c:pt>
                <c:pt idx="4">
                  <c:v>80.95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61.54</c:v>
                </c:pt>
              </c:numCache>
            </c:numRef>
          </c:val>
        </c:ser>
        <c:ser>
          <c:idx val="1"/>
          <c:order val="1"/>
          <c:tx>
            <c:strRef>
              <c:f>'10 สุดท้าย150759'!$D$1</c:f>
              <c:strCache>
                <c:ptCount val="1"/>
                <c:pt idx="0">
                  <c:v>(%) HBV1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'10 สุดท้าย150759'!$B$2:$B$11</c:f>
              <c:strCache>
                <c:ptCount val="10"/>
                <c:pt idx="0">
                  <c:v>02533 รพ.สต.ทุ่งกบินทร์ ตำบลวังใหม่</c:v>
                </c:pt>
                <c:pt idx="1">
                  <c:v>02510 รพ.สต.หนองสังข์</c:v>
                </c:pt>
                <c:pt idx="2">
                  <c:v>02519 รพ.สต.ไทรทอง ตำบลพระเพลิง</c:v>
                </c:pt>
                <c:pt idx="3">
                  <c:v>02438 รพ.สต.หนองไทร ตำบลศาลาลำดวน</c:v>
                </c:pt>
                <c:pt idx="4">
                  <c:v>13817 โรงพยาบาลเขาฉกรรจ์</c:v>
                </c:pt>
                <c:pt idx="5">
                  <c:v>02472 รพ.สต.รัตนะ ตำบลทัพไทย</c:v>
                </c:pt>
                <c:pt idx="6">
                  <c:v>02482 รพ.สต.บ้านท่าเกวียน ตำบลท่าเกวียน</c:v>
                </c:pt>
                <c:pt idx="7">
                  <c:v>02456 รพ.สต.บ้านทับทิมสยาม ตำบลคลองไก่เถื่อน</c:v>
                </c:pt>
                <c:pt idx="8">
                  <c:v>10197 รพ.สต.คลองหมากนัด ตำบลบ้านแก้ง</c:v>
                </c:pt>
                <c:pt idx="9">
                  <c:v>02477 สถานีอนามัยคลองหินปูน ตำบลคลองหินปูน</c:v>
                </c:pt>
              </c:strCache>
            </c:strRef>
          </c:cat>
          <c:val>
            <c:numRef>
              <c:f>'10 สุดท้าย150759'!$D$2:$D$11</c:f>
              <c:numCache>
                <c:formatCode>General</c:formatCode>
                <c:ptCount val="10"/>
                <c:pt idx="0">
                  <c:v>92.86</c:v>
                </c:pt>
                <c:pt idx="1">
                  <c:v>90.38</c:v>
                </c:pt>
                <c:pt idx="2">
                  <c:v>89.8</c:v>
                </c:pt>
                <c:pt idx="3">
                  <c:v>87.23</c:v>
                </c:pt>
                <c:pt idx="4">
                  <c:v>90.48</c:v>
                </c:pt>
                <c:pt idx="5">
                  <c:v>90</c:v>
                </c:pt>
                <c:pt idx="6">
                  <c:v>96.149999999999991</c:v>
                </c:pt>
                <c:pt idx="7">
                  <c:v>90</c:v>
                </c:pt>
                <c:pt idx="8">
                  <c:v>78.260000000000005</c:v>
                </c:pt>
                <c:pt idx="9">
                  <c:v>76.92</c:v>
                </c:pt>
              </c:numCache>
            </c:numRef>
          </c:val>
        </c:ser>
        <c:ser>
          <c:idx val="2"/>
          <c:order val="2"/>
          <c:tx>
            <c:strRef>
              <c:f>'10 สุดท้าย150759'!$E$1</c:f>
              <c:strCache>
                <c:ptCount val="1"/>
                <c:pt idx="0">
                  <c:v>(%) DTP-HB3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'10 สุดท้าย150759'!$B$2:$B$11</c:f>
              <c:strCache>
                <c:ptCount val="10"/>
                <c:pt idx="0">
                  <c:v>02533 รพ.สต.ทุ่งกบินทร์ ตำบลวังใหม่</c:v>
                </c:pt>
                <c:pt idx="1">
                  <c:v>02510 รพ.สต.หนองสังข์</c:v>
                </c:pt>
                <c:pt idx="2">
                  <c:v>02519 รพ.สต.ไทรทอง ตำบลพระเพลิง</c:v>
                </c:pt>
                <c:pt idx="3">
                  <c:v>02438 รพ.สต.หนองไทร ตำบลศาลาลำดวน</c:v>
                </c:pt>
                <c:pt idx="4">
                  <c:v>13817 โรงพยาบาลเขาฉกรรจ์</c:v>
                </c:pt>
                <c:pt idx="5">
                  <c:v>02472 รพ.สต.รัตนะ ตำบลทัพไทย</c:v>
                </c:pt>
                <c:pt idx="6">
                  <c:v>02482 รพ.สต.บ้านท่าเกวียน ตำบลท่าเกวียน</c:v>
                </c:pt>
                <c:pt idx="7">
                  <c:v>02456 รพ.สต.บ้านทับทิมสยาม ตำบลคลองไก่เถื่อน</c:v>
                </c:pt>
                <c:pt idx="8">
                  <c:v>10197 รพ.สต.คลองหมากนัด ตำบลบ้านแก้ง</c:v>
                </c:pt>
                <c:pt idx="9">
                  <c:v>02477 สถานีอนามัยคลองหินปูน ตำบลคลองหินปูน</c:v>
                </c:pt>
              </c:strCache>
            </c:strRef>
          </c:cat>
          <c:val>
            <c:numRef>
              <c:f>'10 สุดท้าย150759'!$E$2:$E$11</c:f>
              <c:numCache>
                <c:formatCode>General</c:formatCode>
                <c:ptCount val="10"/>
                <c:pt idx="0">
                  <c:v>83.33</c:v>
                </c:pt>
                <c:pt idx="1">
                  <c:v>69.23</c:v>
                </c:pt>
                <c:pt idx="2">
                  <c:v>77.55</c:v>
                </c:pt>
                <c:pt idx="3">
                  <c:v>70.209999999999994</c:v>
                </c:pt>
                <c:pt idx="4">
                  <c:v>78.569999999999993</c:v>
                </c:pt>
                <c:pt idx="5">
                  <c:v>70</c:v>
                </c:pt>
                <c:pt idx="6">
                  <c:v>76.92</c:v>
                </c:pt>
                <c:pt idx="7">
                  <c:v>60</c:v>
                </c:pt>
                <c:pt idx="8">
                  <c:v>43.48</c:v>
                </c:pt>
                <c:pt idx="9">
                  <c:v>76.92</c:v>
                </c:pt>
              </c:numCache>
            </c:numRef>
          </c:val>
        </c:ser>
        <c:ser>
          <c:idx val="3"/>
          <c:order val="3"/>
          <c:tx>
            <c:strRef>
              <c:f>'10 สุดท้าย150759'!$F$1</c:f>
              <c:strCache>
                <c:ptCount val="1"/>
                <c:pt idx="0">
                  <c:v>(%) OPV3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'10 สุดท้าย150759'!$B$2:$B$11</c:f>
              <c:strCache>
                <c:ptCount val="10"/>
                <c:pt idx="0">
                  <c:v>02533 รพ.สต.ทุ่งกบินทร์ ตำบลวังใหม่</c:v>
                </c:pt>
                <c:pt idx="1">
                  <c:v>02510 รพ.สต.หนองสังข์</c:v>
                </c:pt>
                <c:pt idx="2">
                  <c:v>02519 รพ.สต.ไทรทอง ตำบลพระเพลิง</c:v>
                </c:pt>
                <c:pt idx="3">
                  <c:v>02438 รพ.สต.หนองไทร ตำบลศาลาลำดวน</c:v>
                </c:pt>
                <c:pt idx="4">
                  <c:v>13817 โรงพยาบาลเขาฉกรรจ์</c:v>
                </c:pt>
                <c:pt idx="5">
                  <c:v>02472 รพ.สต.รัตนะ ตำบลทัพไทย</c:v>
                </c:pt>
                <c:pt idx="6">
                  <c:v>02482 รพ.สต.บ้านท่าเกวียน ตำบลท่าเกวียน</c:v>
                </c:pt>
                <c:pt idx="7">
                  <c:v>02456 รพ.สต.บ้านทับทิมสยาม ตำบลคลองไก่เถื่อน</c:v>
                </c:pt>
                <c:pt idx="8">
                  <c:v>10197 รพ.สต.คลองหมากนัด ตำบลบ้านแก้ง</c:v>
                </c:pt>
                <c:pt idx="9">
                  <c:v>02477 สถานีอนามัยคลองหินปูน ตำบลคลองหินปูน</c:v>
                </c:pt>
              </c:strCache>
            </c:strRef>
          </c:cat>
          <c:val>
            <c:numRef>
              <c:f>'10 สุดท้าย150759'!$F$2:$F$11</c:f>
              <c:numCache>
                <c:formatCode>General</c:formatCode>
                <c:ptCount val="10"/>
                <c:pt idx="0">
                  <c:v>80.95</c:v>
                </c:pt>
                <c:pt idx="1">
                  <c:v>84.61999999999999</c:v>
                </c:pt>
                <c:pt idx="2">
                  <c:v>77.55</c:v>
                </c:pt>
                <c:pt idx="3">
                  <c:v>68.09</c:v>
                </c:pt>
                <c:pt idx="4">
                  <c:v>76.19</c:v>
                </c:pt>
                <c:pt idx="5">
                  <c:v>80</c:v>
                </c:pt>
                <c:pt idx="6">
                  <c:v>63.46</c:v>
                </c:pt>
                <c:pt idx="7">
                  <c:v>90</c:v>
                </c:pt>
                <c:pt idx="8">
                  <c:v>60.87</c:v>
                </c:pt>
                <c:pt idx="9">
                  <c:v>74.36</c:v>
                </c:pt>
              </c:numCache>
            </c:numRef>
          </c:val>
        </c:ser>
        <c:ser>
          <c:idx val="4"/>
          <c:order val="4"/>
          <c:tx>
            <c:strRef>
              <c:f>'10 สุดท้าย150759'!$G$1</c:f>
              <c:strCache>
                <c:ptCount val="1"/>
                <c:pt idx="0">
                  <c:v>(%) MMR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'10 สุดท้าย150759'!$B$2:$B$11</c:f>
              <c:strCache>
                <c:ptCount val="10"/>
                <c:pt idx="0">
                  <c:v>02533 รพ.สต.ทุ่งกบินทร์ ตำบลวังใหม่</c:v>
                </c:pt>
                <c:pt idx="1">
                  <c:v>02510 รพ.สต.หนองสังข์</c:v>
                </c:pt>
                <c:pt idx="2">
                  <c:v>02519 รพ.สต.ไทรทอง ตำบลพระเพลิง</c:v>
                </c:pt>
                <c:pt idx="3">
                  <c:v>02438 รพ.สต.หนองไทร ตำบลศาลาลำดวน</c:v>
                </c:pt>
                <c:pt idx="4">
                  <c:v>13817 โรงพยาบาลเขาฉกรรจ์</c:v>
                </c:pt>
                <c:pt idx="5">
                  <c:v>02472 รพ.สต.รัตนะ ตำบลทัพไทย</c:v>
                </c:pt>
                <c:pt idx="6">
                  <c:v>02482 รพ.สต.บ้านท่าเกวียน ตำบลท่าเกวียน</c:v>
                </c:pt>
                <c:pt idx="7">
                  <c:v>02456 รพ.สต.บ้านทับทิมสยาม ตำบลคลองไก่เถื่อน</c:v>
                </c:pt>
                <c:pt idx="8">
                  <c:v>10197 รพ.สต.คลองหมากนัด ตำบลบ้านแก้ง</c:v>
                </c:pt>
                <c:pt idx="9">
                  <c:v>02477 สถานีอนามัยคลองหินปูน ตำบลคลองหินปูน</c:v>
                </c:pt>
              </c:strCache>
            </c:strRef>
          </c:cat>
          <c:val>
            <c:numRef>
              <c:f>'10 สุดท้าย150759'!$G$2:$G$11</c:f>
              <c:numCache>
                <c:formatCode>General</c:formatCode>
                <c:ptCount val="10"/>
                <c:pt idx="0">
                  <c:v>69.05</c:v>
                </c:pt>
                <c:pt idx="1">
                  <c:v>75</c:v>
                </c:pt>
                <c:pt idx="2">
                  <c:v>77.55</c:v>
                </c:pt>
                <c:pt idx="3">
                  <c:v>72.34</c:v>
                </c:pt>
                <c:pt idx="4">
                  <c:v>69.05</c:v>
                </c:pt>
                <c:pt idx="5">
                  <c:v>55</c:v>
                </c:pt>
                <c:pt idx="6">
                  <c:v>57.690000000000012</c:v>
                </c:pt>
                <c:pt idx="7">
                  <c:v>30</c:v>
                </c:pt>
                <c:pt idx="8">
                  <c:v>78.260000000000005</c:v>
                </c:pt>
                <c:pt idx="9">
                  <c:v>61.54</c:v>
                </c:pt>
              </c:numCache>
            </c:numRef>
          </c:val>
        </c:ser>
        <c:ser>
          <c:idx val="5"/>
          <c:order val="5"/>
          <c:tx>
            <c:strRef>
              <c:f>'10 สุดท้าย150759'!$H$1</c:f>
              <c:strCache>
                <c:ptCount val="1"/>
                <c:pt idx="0">
                  <c:v>Coverage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'10 สุดท้าย150759'!$B$2:$B$11</c:f>
              <c:strCache>
                <c:ptCount val="10"/>
                <c:pt idx="0">
                  <c:v>02533 รพ.สต.ทุ่งกบินทร์ ตำบลวังใหม่</c:v>
                </c:pt>
                <c:pt idx="1">
                  <c:v>02510 รพ.สต.หนองสังข์</c:v>
                </c:pt>
                <c:pt idx="2">
                  <c:v>02519 รพ.สต.ไทรทอง ตำบลพระเพลิง</c:v>
                </c:pt>
                <c:pt idx="3">
                  <c:v>02438 รพ.สต.หนองไทร ตำบลศาลาลำดวน</c:v>
                </c:pt>
                <c:pt idx="4">
                  <c:v>13817 โรงพยาบาลเขาฉกรรจ์</c:v>
                </c:pt>
                <c:pt idx="5">
                  <c:v>02472 รพ.สต.รัตนะ ตำบลทัพไทย</c:v>
                </c:pt>
                <c:pt idx="6">
                  <c:v>02482 รพ.สต.บ้านท่าเกวียน ตำบลท่าเกวียน</c:v>
                </c:pt>
                <c:pt idx="7">
                  <c:v>02456 รพ.สต.บ้านทับทิมสยาม ตำบลคลองไก่เถื่อน</c:v>
                </c:pt>
                <c:pt idx="8">
                  <c:v>10197 รพ.สต.คลองหมากนัด ตำบลบ้านแก้ง</c:v>
                </c:pt>
                <c:pt idx="9">
                  <c:v>02477 สถานีอนามัยคลองหินปูน ตำบลคลองหินปูน</c:v>
                </c:pt>
              </c:strCache>
            </c:strRef>
          </c:cat>
          <c:val>
            <c:numRef>
              <c:f>'10 สุดท้าย150759'!$H$2:$H$11</c:f>
              <c:numCache>
                <c:formatCode>General</c:formatCode>
                <c:ptCount val="10"/>
                <c:pt idx="0">
                  <c:v>83.81</c:v>
                </c:pt>
                <c:pt idx="1">
                  <c:v>83.08</c:v>
                </c:pt>
                <c:pt idx="2">
                  <c:v>80.410000000000025</c:v>
                </c:pt>
                <c:pt idx="3">
                  <c:v>79.569999999999993</c:v>
                </c:pt>
                <c:pt idx="4">
                  <c:v>79.05</c:v>
                </c:pt>
                <c:pt idx="5">
                  <c:v>79</c:v>
                </c:pt>
                <c:pt idx="6">
                  <c:v>78.849999999999994</c:v>
                </c:pt>
                <c:pt idx="7">
                  <c:v>74</c:v>
                </c:pt>
                <c:pt idx="8">
                  <c:v>72.169999999999987</c:v>
                </c:pt>
                <c:pt idx="9">
                  <c:v>70.260000000000005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gapDepth val="90"/>
        <c:shape val="box"/>
        <c:axId val="82400000"/>
        <c:axId val="82401536"/>
        <c:axId val="0"/>
      </c:bar3DChart>
      <c:catAx>
        <c:axId val="82400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ngsana New" pitchFamily="18" charset="-34"/>
                <a:cs typeface="Angsana New" pitchFamily="18" charset="-34"/>
              </a:defRPr>
            </a:pPr>
            <a:endParaRPr lang="th-TH"/>
          </a:p>
        </c:txPr>
        <c:crossAx val="82401536"/>
        <c:crosses val="autoZero"/>
        <c:auto val="1"/>
        <c:lblAlgn val="ctr"/>
        <c:lblOffset val="100"/>
        <c:noMultiLvlLbl val="0"/>
      </c:catAx>
      <c:valAx>
        <c:axId val="8240153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ngsana New" pitchFamily="18" charset="-34"/>
                <a:cs typeface="Angsana New" pitchFamily="18" charset="-34"/>
              </a:defRPr>
            </a:pPr>
            <a:endParaRPr lang="th-TH"/>
          </a:p>
        </c:txPr>
        <c:crossAx val="824000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Angsana New" pitchFamily="18" charset="-34"/>
              <a:cs typeface="Angsana New" pitchFamily="18" charset="-34"/>
            </a:defRPr>
          </a:pPr>
          <a:endParaRPr lang="th-TH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4666D8A5-4E5F-4553-BA81-9B50676C36DE}" type="datetimeFigureOut">
              <a:rPr lang="th-TH" smtClean="0"/>
              <a:pPr/>
              <a:t>20/07/59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1" y="4724203"/>
            <a:ext cx="5486400" cy="4475559"/>
          </a:xfrm>
          <a:prstGeom prst="rect">
            <a:avLst/>
          </a:prstGeom>
        </p:spPr>
        <p:txBody>
          <a:bodyPr vert="horz" lIns="91861" tIns="45930" rIns="91861" bIns="4593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4" y="9446678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678C2B5B-9078-4F60-B40C-0678B874B27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3593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0913" y="749300"/>
            <a:ext cx="4967287" cy="3724275"/>
          </a:xfrm>
          <a:ln/>
        </p:spPr>
      </p:sp>
      <p:sp>
        <p:nvSpPr>
          <p:cNvPr id="18435" name="ตัวแทนบันทึกย่อ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h-TH" dirty="0" smtClean="0"/>
          </a:p>
        </p:txBody>
      </p:sp>
      <p:sp>
        <p:nvSpPr>
          <p:cNvPr id="18436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DC3C-DFAE-4B15-B794-1DDB74E825F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th-TH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ชื่อเรื่อง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6" name="ตัวแทนวันที่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ตัวแทน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ตัวแทนหมายเลขภาพนิ่ง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0AC739-B9D4-4264-8118-D9EABF105958}" type="slidenum">
              <a:rPr lang="en-US" b="1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0AC739-B9D4-4264-8118-D9EABF105958}" type="slidenum">
              <a:rPr lang="en-US" b="1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0AC739-B9D4-4264-8118-D9EABF105958}" type="slidenum">
              <a:rPr lang="en-US" b="1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สี่เหลี่ยมผืนผ้า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สี่เหลี่ยมผืนผ้า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สี่เหลี่ยมผืนผ้า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สี่เหลี่ยมผืนผ้า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สี่เหลี่ยมผืนผ้า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สี่เหลี่ยมผืนผ้ามุมมน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สี่เหลี่ยมผืนผ้ามุมมน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52F1B8A-5D50-4BA5-9E36-9FF31608CF49}" type="datetimeFigureOut">
              <a:rPr lang="th-TH" smtClean="0">
                <a:solidFill>
                  <a:srgbClr val="438086"/>
                </a:solidFill>
              </a:rPr>
              <a:pPr/>
              <a:t>20/07/59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CA7E199-01C2-4C0A-93BE-208A043F0F57}" type="slidenum">
              <a:rPr lang="th-TH" smtClean="0">
                <a:solidFill>
                  <a:prstClr val="white"/>
                </a:solidFill>
              </a:rPr>
              <a:pPr/>
              <a:t>‹#›</a:t>
            </a:fld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916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1B8A-5D50-4BA5-9E36-9FF31608CF49}" type="datetimeFigureOut">
              <a:rPr lang="th-TH" smtClean="0">
                <a:solidFill>
                  <a:srgbClr val="438086"/>
                </a:solidFill>
              </a:rPr>
              <a:pPr/>
              <a:t>20/07/59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199-01C2-4C0A-93BE-208A043F0F5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5319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1B8A-5D50-4BA5-9E36-9FF31608CF49}" type="datetimeFigureOut">
              <a:rPr lang="th-TH" smtClean="0">
                <a:solidFill>
                  <a:srgbClr val="438086"/>
                </a:solidFill>
              </a:rPr>
              <a:pPr/>
              <a:t>20/07/59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199-01C2-4C0A-93BE-208A043F0F5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6581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1B8A-5D50-4BA5-9E36-9FF31608CF49}" type="datetimeFigureOut">
              <a:rPr lang="th-TH" smtClean="0">
                <a:solidFill>
                  <a:srgbClr val="438086"/>
                </a:solidFill>
              </a:rPr>
              <a:pPr/>
              <a:t>20/07/59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199-01C2-4C0A-93BE-208A043F0F5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8682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แทนวันที่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2F1B8A-5D50-4BA5-9E36-9FF31608CF49}" type="datetimeFigureOut">
              <a:rPr lang="th-TH" smtClean="0">
                <a:solidFill>
                  <a:srgbClr val="438086"/>
                </a:solidFill>
              </a:rPr>
              <a:pPr/>
              <a:t>20/07/59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27" name="ตัวแทนหมายเลขภาพนิ่ง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A7E199-01C2-4C0A-93BE-208A043F0F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8" name="ตัวแทนท้ายกระดา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08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52F1B8A-5D50-4BA5-9E36-9FF31608CF49}" type="datetimeFigureOut">
              <a:rPr lang="th-TH" smtClean="0">
                <a:solidFill>
                  <a:srgbClr val="438086"/>
                </a:solidFill>
              </a:rPr>
              <a:pPr/>
              <a:t>20/07/59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CA7E199-01C2-4C0A-93BE-208A043F0F5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1964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1B8A-5D50-4BA5-9E36-9FF31608CF49}" type="datetimeFigureOut">
              <a:rPr lang="th-TH" smtClean="0">
                <a:solidFill>
                  <a:srgbClr val="438086"/>
                </a:solidFill>
              </a:rPr>
              <a:pPr/>
              <a:t>20/07/59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199-01C2-4C0A-93BE-208A043F0F5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1898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1B8A-5D50-4BA5-9E36-9FF31608CF49}" type="datetimeFigureOut">
              <a:rPr lang="th-TH" smtClean="0">
                <a:solidFill>
                  <a:srgbClr val="438086"/>
                </a:solidFill>
              </a:rPr>
              <a:pPr/>
              <a:t>20/07/59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199-01C2-4C0A-93BE-208A043F0F5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509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ชื่อเรื่อง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7" name="ตัวแทนเนื้อหา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แทน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ตัวแทนท้ายกระดา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ตัวแทนหมายเลขภาพนิ่ง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0AC739-B9D4-4264-8118-D9EABF105958}" type="slidenum">
              <a:rPr lang="en-US" b="1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1B8A-5D50-4BA5-9E36-9FF31608CF49}" type="datetimeFigureOut">
              <a:rPr lang="th-TH" smtClean="0">
                <a:solidFill>
                  <a:srgbClr val="438086"/>
                </a:solidFill>
              </a:rPr>
              <a:pPr/>
              <a:t>20/07/59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199-01C2-4C0A-93BE-208A043F0F5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3796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1B8A-5D50-4BA5-9E36-9FF31608CF49}" type="datetimeFigureOut">
              <a:rPr lang="th-TH" smtClean="0">
                <a:solidFill>
                  <a:srgbClr val="438086"/>
                </a:solidFill>
              </a:rPr>
              <a:pPr/>
              <a:t>20/07/59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199-01C2-4C0A-93BE-208A043F0F5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4900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1B8A-5D50-4BA5-9E36-9FF31608CF49}" type="datetimeFigureOut">
              <a:rPr lang="th-TH" smtClean="0">
                <a:solidFill>
                  <a:srgbClr val="438086"/>
                </a:solidFill>
              </a:rPr>
              <a:pPr/>
              <a:t>20/07/59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199-01C2-4C0A-93BE-208A043F0F5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31479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สี่เหลี่ยมผืนผ้า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สี่เหลี่ยมผืนผ้า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สี่เหลี่ยมผืนผ้า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สี่เหลี่ยมผืนผ้า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สี่เหลี่ยมผืนผ้า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สี่เหลี่ยมผืนผ้ามุมมน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สี่เหลี่ยมผืนผ้ามุมมน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52F1B8A-5D50-4BA5-9E36-9FF31608CF49}" type="datetimeFigureOut">
              <a:rPr lang="th-TH" smtClean="0">
                <a:solidFill>
                  <a:srgbClr val="438086"/>
                </a:solidFill>
              </a:rPr>
              <a:pPr/>
              <a:t>20/07/59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CA7E199-01C2-4C0A-93BE-208A043F0F57}" type="slidenum">
              <a:rPr lang="th-TH" smtClean="0">
                <a:solidFill>
                  <a:prstClr val="white"/>
                </a:solidFill>
              </a:rPr>
              <a:pPr/>
              <a:t>‹#›</a:t>
            </a:fld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680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1B8A-5D50-4BA5-9E36-9FF31608CF49}" type="datetimeFigureOut">
              <a:rPr lang="th-TH" smtClean="0">
                <a:solidFill>
                  <a:srgbClr val="438086"/>
                </a:solidFill>
              </a:rPr>
              <a:pPr/>
              <a:t>20/07/59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199-01C2-4C0A-93BE-208A043F0F5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73577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1B8A-5D50-4BA5-9E36-9FF31608CF49}" type="datetimeFigureOut">
              <a:rPr lang="th-TH" smtClean="0">
                <a:solidFill>
                  <a:srgbClr val="438086"/>
                </a:solidFill>
              </a:rPr>
              <a:pPr/>
              <a:t>20/07/59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199-01C2-4C0A-93BE-208A043F0F5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97939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1B8A-5D50-4BA5-9E36-9FF31608CF49}" type="datetimeFigureOut">
              <a:rPr lang="th-TH" smtClean="0">
                <a:solidFill>
                  <a:srgbClr val="438086"/>
                </a:solidFill>
              </a:rPr>
              <a:pPr/>
              <a:t>20/07/59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199-01C2-4C0A-93BE-208A043F0F5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94053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แทนวันที่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2F1B8A-5D50-4BA5-9E36-9FF31608CF49}" type="datetimeFigureOut">
              <a:rPr lang="th-TH" smtClean="0">
                <a:solidFill>
                  <a:srgbClr val="438086"/>
                </a:solidFill>
              </a:rPr>
              <a:pPr/>
              <a:t>20/07/59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27" name="ตัวแทนหมายเลขภาพนิ่ง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A7E199-01C2-4C0A-93BE-208A043F0F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8" name="ตัวแทนท้ายกระดา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1925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52F1B8A-5D50-4BA5-9E36-9FF31608CF49}" type="datetimeFigureOut">
              <a:rPr lang="th-TH" smtClean="0">
                <a:solidFill>
                  <a:srgbClr val="438086"/>
                </a:solidFill>
              </a:rPr>
              <a:pPr/>
              <a:t>20/07/59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CA7E199-01C2-4C0A-93BE-208A043F0F5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57087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1B8A-5D50-4BA5-9E36-9FF31608CF49}" type="datetimeFigureOut">
              <a:rPr lang="th-TH" smtClean="0">
                <a:solidFill>
                  <a:srgbClr val="438086"/>
                </a:solidFill>
              </a:rPr>
              <a:pPr/>
              <a:t>20/07/59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199-01C2-4C0A-93BE-208A043F0F5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410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9" name="ตัวแทน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ตัวแทนท้ายกระดา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ตัวแทนหมายเลขภาพนิ่ง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0AC739-B9D4-4264-8118-D9EABF105958}" type="slidenum">
              <a:rPr lang="en-US" b="1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1B8A-5D50-4BA5-9E36-9FF31608CF49}" type="datetimeFigureOut">
              <a:rPr lang="th-TH" smtClean="0">
                <a:solidFill>
                  <a:srgbClr val="438086"/>
                </a:solidFill>
              </a:rPr>
              <a:pPr/>
              <a:t>20/07/59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199-01C2-4C0A-93BE-208A043F0F5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66663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1B8A-5D50-4BA5-9E36-9FF31608CF49}" type="datetimeFigureOut">
              <a:rPr lang="th-TH" smtClean="0">
                <a:solidFill>
                  <a:srgbClr val="438086"/>
                </a:solidFill>
              </a:rPr>
              <a:pPr/>
              <a:t>20/07/59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199-01C2-4C0A-93BE-208A043F0F5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07459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1B8A-5D50-4BA5-9E36-9FF31608CF49}" type="datetimeFigureOut">
              <a:rPr lang="th-TH" smtClean="0">
                <a:solidFill>
                  <a:srgbClr val="438086"/>
                </a:solidFill>
              </a:rPr>
              <a:pPr/>
              <a:t>20/07/59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199-01C2-4C0A-93BE-208A043F0F5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86919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1B8A-5D50-4BA5-9E36-9FF31608CF49}" type="datetimeFigureOut">
              <a:rPr lang="th-TH" smtClean="0">
                <a:solidFill>
                  <a:srgbClr val="438086"/>
                </a:solidFill>
              </a:rPr>
              <a:pPr/>
              <a:t>20/07/59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199-01C2-4C0A-93BE-208A043F0F5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242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ชื่อเรื่อง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" name="ตัวแทน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0AC739-B9D4-4264-8118-D9EABF105958}" type="slidenum">
              <a:rPr lang="en-US" b="1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ชื่อเรื่อง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8" name="ตัวแทนเนื้อหา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0AC739-B9D4-4264-8118-D9EABF105958}" type="slidenum">
              <a:rPr lang="en-US" b="1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ชื่อเรื่อง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0AC739-B9D4-4264-8118-D9EABF105958}" type="slidenum">
              <a:rPr lang="en-US" b="1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ตัวแทนท้ายกระดา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0AC739-B9D4-4264-8118-D9EABF105958}" type="slidenum">
              <a:rPr lang="en-US" b="1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แทน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ตัวแทนท้ายกระดา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0AC739-B9D4-4264-8118-D9EABF105958}" type="slidenum">
              <a:rPr lang="en-US" b="1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ตัวแทนรูปภาพ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" name="ตัวแทน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0AC739-B9D4-4264-8118-D9EABF105958}" type="slidenum">
              <a:rPr lang="en-US" b="1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วันที่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E0F572-89D6-414C-92F0-30E97E2B3627}" type="datetimeFigureOut">
              <a:rPr lang="th-TH" smtClean="0"/>
              <a:pPr/>
              <a:t>20/07/59</a:t>
            </a:fld>
            <a:endParaRPr lang="th-TH"/>
          </a:p>
        </p:txBody>
      </p:sp>
      <p:sp>
        <p:nvSpPr>
          <p:cNvPr id="28" name="ตัวแทนท้ายกระดา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52498B-F2EC-488B-BD5A-C8FCBB3B485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แทนชื่อเรื่อง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สี่เหลี่ยมผืนผ้า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สี่เหลี่ยมผืนผ้า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สี่เหลี่ยมผืนผ้า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สี่เหลี่ยมผืนผ้ามุมมน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สี่เหลี่ยมผืนผ้ามุมมน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สี่เหลี่ยมผืนผ้า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สี่เหลี่ยมผืนผ้า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สี่เหลี่ยมผืนผ้า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สี่เหลี่ยมผืนผ้า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สี่เหลี่ยมผืนผ้า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สี่เหลี่ยมผืนผ้า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52F1B8A-5D50-4BA5-9E36-9FF31608CF49}" type="datetimeFigureOut">
              <a:rPr lang="th-TH" smtClean="0">
                <a:solidFill>
                  <a:srgbClr val="438086"/>
                </a:solidFill>
              </a:rPr>
              <a:pPr/>
              <a:t>20/07/59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CA7E199-01C2-4C0A-93BE-208A043F0F5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425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สี่เหลี่ยมผืนผ้า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สี่เหลี่ยมผืนผ้า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สี่เหลี่ยมผืนผ้า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สี่เหลี่ยมผืนผ้ามุมมน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สี่เหลี่ยมผืนผ้ามุมมน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สี่เหลี่ยมผืนผ้า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สี่เหลี่ยมผืนผ้า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สี่เหลี่ยมผืนผ้า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สี่เหลี่ยมผืนผ้า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สี่เหลี่ยมผืนผ้า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สี่เหลี่ยมผืนผ้า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52F1B8A-5D50-4BA5-9E36-9FF31608CF49}" type="datetimeFigureOut">
              <a:rPr lang="th-TH" smtClean="0">
                <a:solidFill>
                  <a:srgbClr val="438086"/>
                </a:solidFill>
              </a:rPr>
              <a:pPr/>
              <a:t>20/07/59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CA7E199-01C2-4C0A-93BE-208A043F0F5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614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rct=j&amp;q=&amp;esrc=s&amp;frm=1&amp;source=images&amp;cd=&amp;cad=rja&amp;docid=aGnPgH7paHawdM&amp;tbnid=wuvGozzg1QHsqM:&amp;ved=0CAUQjRw&amp;url=http://th.wikipedia.org/wiki/%E0%B9%80%E0%B8%9A%E0%B8%B2%E0%B8%AB%E0%B8%A7%E0%B8%B2%E0%B8%99&amp;ei=q1mUUo7pJ8v9rAfmm4DwDA&amp;bvm=bv.57155469,d.bmk&amp;psig=AFQjCNE4qxgs4f8feqU9Ex7X2wn122adaQ&amp;ust=1385540219881802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www.google.co.th/url?sa=i&amp;rct=j&amp;q=&amp;esrc=s&amp;frm=1&amp;source=images&amp;cd=&amp;cad=rja&amp;docid=5H08cwTFObbkfM&amp;tbnid=bpSpSzIyl1tjtM:&amp;ved=0CAUQjRw&amp;url=http://chittra-chaisuk.blogspot.com/2012/08/blog-post_30.html&amp;ei=oVuUUuPBC8KLrQeBy4CADg&amp;bvm=bv.57155469,d.bmk&amp;psig=AFQjCNEnGplIgps626P6ni3PclLjtDEItg&amp;ust=1385540546124748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4503552" y="1916832"/>
            <a:ext cx="5251938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i="1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“CD HEART     </a:t>
            </a:r>
            <a:r>
              <a:rPr lang="th-TH" sz="4800" b="1" i="1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endParaRPr lang="th-TH" sz="4800" b="1" i="1" dirty="0" smtClean="0">
              <a:solidFill>
                <a:srgbClr val="C0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4800" b="1" i="1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4800" b="1" i="1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   </a:t>
            </a:r>
            <a:r>
              <a:rPr lang="th-TH" sz="4000" b="1" i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ควบคุม</a:t>
            </a:r>
            <a:r>
              <a:rPr lang="th-TH" sz="4000" b="1" i="1" dirty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โรคฉับไว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4000" b="1" i="1" dirty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    ภายใต้หัวใจเดียวกัน”</a:t>
            </a:r>
          </a:p>
        </p:txBody>
      </p:sp>
      <p:pic>
        <p:nvPicPr>
          <p:cNvPr id="7171" name="Picture 6" descr="https://encrypted-tbn2.gstatic.com/images?q=tbn:ANd9GcSiWetZ-qz2YT2PDoj4Fv8hB2I9-F_Y5_hksaEb2S4gD5n2CV4CS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589" y="1916832"/>
            <a:ext cx="2749359" cy="2550934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</p:pic>
      <p:pic>
        <p:nvPicPr>
          <p:cNvPr id="7172" name="Picture 8" descr="https://encrypted-tbn1.gstatic.com/images?q=tbn:ANd9GcSjB_pdMHLwIyudGznR4w7MYLKVfFZZcU5n_3-wfomnpCveK3HR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85695" y="2853630"/>
            <a:ext cx="2626265" cy="27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14502" y="3141666"/>
            <a:ext cx="3056792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3600" b="1" dirty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- Healthy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prstClr val="black">
                    <a:lumMod val="95000"/>
                    <a:lumOff val="5000"/>
                  </a:prstClr>
                </a:solidFill>
                <a:latin typeface="TH SarabunPSK" pitchFamily="34" charset="-34"/>
                <a:cs typeface="TH SarabunPSK" pitchFamily="34" charset="-34"/>
              </a:rPr>
              <a:t>E</a:t>
            </a:r>
            <a:r>
              <a:rPr lang="en-US" sz="3600" b="1" dirty="0">
                <a:solidFill>
                  <a:prstClr val="black">
                    <a:lumMod val="95000"/>
                    <a:lumOff val="5000"/>
                  </a:prstClr>
                </a:solidFill>
                <a:latin typeface="TH SarabunPSK" pitchFamily="34" charset="-34"/>
                <a:cs typeface="TH SarabunPSK" pitchFamily="34" charset="-34"/>
              </a:rPr>
              <a:t> -</a:t>
            </a:r>
            <a:r>
              <a:rPr lang="th-TH" sz="3600" b="1" dirty="0">
                <a:solidFill>
                  <a:prstClr val="black">
                    <a:lumMod val="95000"/>
                    <a:lumOff val="5000"/>
                  </a:prst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600" b="1" dirty="0">
                <a:solidFill>
                  <a:prstClr val="black">
                    <a:lumMod val="95000"/>
                    <a:lumOff val="5000"/>
                  </a:prstClr>
                </a:solidFill>
                <a:latin typeface="TH SarabunPSK" pitchFamily="34" charset="-34"/>
                <a:cs typeface="TH SarabunPSK" pitchFamily="34" charset="-34"/>
              </a:rPr>
              <a:t>Excellent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prstClr val="black">
                    <a:lumMod val="95000"/>
                    <a:lumOff val="5000"/>
                  </a:prstClr>
                </a:solidFill>
                <a:latin typeface="TH SarabunPSK" pitchFamily="34" charset="-34"/>
                <a:cs typeface="TH SarabunPSK" pitchFamily="34" charset="-34"/>
              </a:rPr>
              <a:t>A</a:t>
            </a:r>
            <a:r>
              <a:rPr lang="en-US" sz="3600" b="1" dirty="0">
                <a:solidFill>
                  <a:prstClr val="black">
                    <a:lumMod val="95000"/>
                    <a:lumOff val="5000"/>
                  </a:prstClr>
                </a:solidFill>
                <a:latin typeface="TH SarabunPSK" pitchFamily="34" charset="-34"/>
                <a:cs typeface="TH SarabunPSK" pitchFamily="34" charset="-34"/>
              </a:rPr>
              <a:t>- Accurate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prstClr val="black">
                    <a:lumMod val="95000"/>
                    <a:lumOff val="5000"/>
                  </a:prstClr>
                </a:solidFill>
                <a:latin typeface="TH SarabunPSK" pitchFamily="34" charset="-34"/>
                <a:cs typeface="TH SarabunPSK" pitchFamily="34" charset="-34"/>
              </a:rPr>
              <a:t>R</a:t>
            </a:r>
            <a:r>
              <a:rPr lang="en-US" sz="3600" b="1" dirty="0">
                <a:solidFill>
                  <a:prstClr val="black">
                    <a:lumMod val="95000"/>
                    <a:lumOff val="5000"/>
                  </a:prstClr>
                </a:solidFill>
                <a:latin typeface="TH SarabunPSK" pitchFamily="34" charset="-34"/>
                <a:cs typeface="TH SarabunPSK" pitchFamily="34" charset="-34"/>
              </a:rPr>
              <a:t>- Rapid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T- Teamwork</a:t>
            </a:r>
            <a:endParaRPr lang="th-TH" sz="3600" b="1" dirty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174" name="TextBox 1"/>
          <p:cNvSpPr txBox="1">
            <a:spLocks noChangeArrowheads="1"/>
          </p:cNvSpPr>
          <p:nvPr/>
        </p:nvSpPr>
        <p:spPr bwMode="auto">
          <a:xfrm>
            <a:off x="4503552" y="5957603"/>
            <a:ext cx="4565932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MOTTO – </a:t>
            </a:r>
            <a:r>
              <a:rPr lang="th-TH" sz="3200" b="1" i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กลุ่มงานควบคุม</a:t>
            </a:r>
            <a:r>
              <a:rPr lang="th-TH" sz="3200" b="1" i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โรคติดต่อ</a:t>
            </a:r>
            <a:endParaRPr lang="th-TH" sz="3200" b="1" i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ดาว 5 แฉก 9"/>
          <p:cNvSpPr/>
          <p:nvPr/>
        </p:nvSpPr>
        <p:spPr>
          <a:xfrm>
            <a:off x="2836851" y="1787004"/>
            <a:ext cx="1009650" cy="809625"/>
          </a:xfrm>
          <a:prstGeom prst="star5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4800" b="1" dirty="0">
              <a:solidFill>
                <a:prstClr val="white"/>
              </a:solidFill>
              <a:cs typeface="TH SarabunPSK" pitchFamily="34" charset="-34"/>
            </a:endParaRPr>
          </a:p>
        </p:txBody>
      </p:sp>
      <p:sp>
        <p:nvSpPr>
          <p:cNvPr id="11" name="ดาว 5 แฉก 9"/>
          <p:cNvSpPr/>
          <p:nvPr/>
        </p:nvSpPr>
        <p:spPr>
          <a:xfrm>
            <a:off x="4372593" y="3789042"/>
            <a:ext cx="1129972" cy="1097657"/>
          </a:xfrm>
          <a:prstGeom prst="star5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4800" b="1" dirty="0">
              <a:solidFill>
                <a:prstClr val="white"/>
              </a:solidFill>
              <a:cs typeface="TH SarabunPSK" pitchFamily="34" charset="-34"/>
            </a:endParaRPr>
          </a:p>
        </p:txBody>
      </p:sp>
      <p:sp>
        <p:nvSpPr>
          <p:cNvPr id="13" name="ดาว 5 แฉก 9"/>
          <p:cNvSpPr/>
          <p:nvPr/>
        </p:nvSpPr>
        <p:spPr>
          <a:xfrm>
            <a:off x="7812360" y="1938150"/>
            <a:ext cx="731158" cy="809625"/>
          </a:xfrm>
          <a:prstGeom prst="star5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4800" b="1" dirty="0">
              <a:solidFill>
                <a:prstClr val="white"/>
              </a:solidFill>
              <a:cs typeface="TH SarabunPSK" pitchFamily="34" charset="-34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051721" y="511175"/>
            <a:ext cx="5328591" cy="923330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th-TH" sz="54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ngsana New" pitchFamily="18" charset="-34"/>
                <a:cs typeface="Angsana New" pitchFamily="18" charset="-34"/>
              </a:rPr>
              <a:t>ประชุม </a:t>
            </a:r>
            <a:r>
              <a:rPr lang="th-TH" sz="5400" b="1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Angsana New" pitchFamily="18" charset="-34"/>
                <a:cs typeface="Angsana New" pitchFamily="18" charset="-34"/>
              </a:rPr>
              <a:t>กบห</a:t>
            </a:r>
            <a:r>
              <a:rPr lang="th-TH" sz="54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ngsana New" pitchFamily="18" charset="-34"/>
                <a:cs typeface="Angsana New" pitchFamily="18" charset="-34"/>
              </a:rPr>
              <a:t>. 21 ก.ค.59</a:t>
            </a:r>
            <a:r>
              <a:rPr lang="en-US" sz="54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th-TH" sz="5400" b="1" dirty="0">
              <a:solidFill>
                <a:prstClr val="black">
                  <a:lumMod val="95000"/>
                  <a:lumOff val="5000"/>
                </a:prstClr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2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" y="38100"/>
            <a:ext cx="9413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00283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สี่เหลี่ยมผืนผ้า 1"/>
          <p:cNvSpPr>
            <a:spLocks noChangeArrowheads="1"/>
          </p:cNvSpPr>
          <p:nvPr/>
        </p:nvSpPr>
        <p:spPr bwMode="auto">
          <a:xfrm>
            <a:off x="1042988" y="1150938"/>
            <a:ext cx="6475412" cy="175418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600" b="1" u="sng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สระแก้ว</a:t>
            </a:r>
            <a:r>
              <a:rPr lang="th-TH" sz="3600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(1 ม.ค.59 จนถึง </a:t>
            </a:r>
            <a:r>
              <a:rPr lang="th-TH" sz="36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15 ก.ค.59)</a:t>
            </a:r>
            <a:endParaRPr lang="th-TH" sz="36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600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 ผู้ป่วย</a:t>
            </a:r>
            <a:r>
              <a:rPr lang="th-TH" sz="36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143 </a:t>
            </a:r>
            <a:r>
              <a:rPr lang="th-TH" sz="36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ราย </a:t>
            </a:r>
            <a:r>
              <a:rPr lang="th-TH" sz="3600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อัตราป่วย </a:t>
            </a:r>
            <a:r>
              <a:rPr lang="th-TH" sz="36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26.07/ </a:t>
            </a:r>
            <a:r>
              <a:rPr lang="th-TH" sz="36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แสน</a:t>
            </a:r>
            <a:r>
              <a:rPr lang="th-TH" sz="3600" b="1" dirty="0" err="1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ปชก.</a:t>
            </a:r>
            <a:endParaRPr lang="th-TH" sz="36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6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600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ไม่มีผู้ป่วยเสียชีวิต </a:t>
            </a:r>
            <a:endParaRPr lang="th-TH" b="1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291" name="สี่เหลี่ยมผืนผ้า 3"/>
          <p:cNvSpPr>
            <a:spLocks noChangeArrowheads="1"/>
          </p:cNvSpPr>
          <p:nvPr/>
        </p:nvSpPr>
        <p:spPr bwMode="auto">
          <a:xfrm>
            <a:off x="87622" y="3140968"/>
            <a:ext cx="4357687" cy="23082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h-TH" sz="2000" b="1" dirty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sz="3600" b="1" u="sng" dirty="0">
                <a:solidFill>
                  <a:prstClr val="white"/>
                </a:solidFill>
                <a:latin typeface="Angsana New" pitchFamily="18" charset="-34"/>
                <a:cs typeface="Angsana New" pitchFamily="18" charset="-34"/>
              </a:rPr>
              <a:t>จำแนกรายอำเภอ 3 อันดับแรก</a:t>
            </a:r>
            <a:r>
              <a:rPr lang="th-TH" sz="3600" b="1" u="sng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th-TH" sz="2000" b="1" u="sng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defRPr/>
            </a:pPr>
            <a:r>
              <a:rPr lang="th-TH" sz="36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   1. อ.เขาฉกรรจ์  	  </a:t>
            </a:r>
            <a:r>
              <a:rPr lang="th-TH" sz="36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(95.10)</a:t>
            </a:r>
            <a:endParaRPr lang="th-TH" sz="36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defRPr/>
            </a:pPr>
            <a:r>
              <a:rPr lang="th-TH" sz="3600" b="1" dirty="0">
                <a:solidFill>
                  <a:prstClr val="white"/>
                </a:solidFill>
                <a:latin typeface="Angsana New" pitchFamily="18" charset="-34"/>
                <a:cs typeface="Angsana New" pitchFamily="18" charset="-34"/>
              </a:rPr>
              <a:t>    2. อ.อรัญประเทศ   </a:t>
            </a:r>
            <a:r>
              <a:rPr lang="th-TH" sz="3600" b="1" dirty="0" smtClean="0">
                <a:solidFill>
                  <a:prstClr val="white"/>
                </a:solidFill>
                <a:latin typeface="Angsana New" pitchFamily="18" charset="-34"/>
                <a:cs typeface="Angsana New" pitchFamily="18" charset="-34"/>
              </a:rPr>
              <a:t>   (</a:t>
            </a:r>
            <a:r>
              <a:rPr lang="th-TH" sz="3600" b="1" dirty="0">
                <a:solidFill>
                  <a:prstClr val="white"/>
                </a:solidFill>
                <a:latin typeface="Angsana New" pitchFamily="18" charset="-34"/>
                <a:cs typeface="Angsana New" pitchFamily="18" charset="-34"/>
              </a:rPr>
              <a:t>24.74)</a:t>
            </a:r>
          </a:p>
          <a:p>
            <a:pPr>
              <a:defRPr/>
            </a:pPr>
            <a:r>
              <a:rPr lang="th-TH" sz="36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   3. </a:t>
            </a:r>
            <a:r>
              <a:rPr lang="th-TH" sz="36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อ.วัฒนานคร</a:t>
            </a:r>
            <a:r>
              <a:rPr lang="th-TH" sz="36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	  </a:t>
            </a:r>
            <a:r>
              <a:rPr lang="th-TH" sz="36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36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22.51)</a:t>
            </a:r>
            <a:endParaRPr lang="th-TH" sz="36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292" name="สี่เหลี่ยมผืนผ้า 3"/>
          <p:cNvSpPr>
            <a:spLocks noChangeArrowheads="1"/>
          </p:cNvSpPr>
          <p:nvPr/>
        </p:nvSpPr>
        <p:spPr bwMode="auto">
          <a:xfrm>
            <a:off x="4413906" y="3140968"/>
            <a:ext cx="4632325" cy="230832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h-TH" sz="2000" b="1" dirty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sz="3600" b="1" u="sng" dirty="0">
                <a:solidFill>
                  <a:prstClr val="white"/>
                </a:solidFill>
                <a:latin typeface="Angsana New" pitchFamily="18" charset="-34"/>
                <a:cs typeface="Angsana New" pitchFamily="18" charset="-34"/>
              </a:rPr>
              <a:t>จำแนกตามกลุ่มอายุ 3 อันดับแรก</a:t>
            </a:r>
            <a:endParaRPr lang="th-TH" sz="3600" b="1" u="sng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defRPr/>
            </a:pPr>
            <a:r>
              <a:rPr lang="th-TH" sz="36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1. กลุ่ม</a:t>
            </a:r>
            <a:r>
              <a:rPr lang="th-TH" sz="36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อายุ </a:t>
            </a:r>
            <a:r>
              <a:rPr lang="th-TH" sz="36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5-9 </a:t>
            </a:r>
            <a:r>
              <a:rPr lang="th-TH" sz="36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ปี </a:t>
            </a:r>
            <a:r>
              <a:rPr lang="th-TH" sz="36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(77.40)</a:t>
            </a:r>
          </a:p>
          <a:p>
            <a:pPr>
              <a:defRPr/>
            </a:pPr>
            <a:r>
              <a:rPr lang="th-TH" sz="3600" b="1" dirty="0" smtClean="0">
                <a:solidFill>
                  <a:prstClr val="white"/>
                </a:solidFill>
                <a:latin typeface="Angsana New" pitchFamily="18" charset="-34"/>
                <a:cs typeface="Angsana New" pitchFamily="18" charset="-34"/>
              </a:rPr>
              <a:t> 2. กลุ่มอายุ  15-24 ปี (33.60)</a:t>
            </a:r>
          </a:p>
          <a:p>
            <a:pPr>
              <a:defRPr/>
            </a:pPr>
            <a:r>
              <a:rPr lang="th-TH" sz="36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3. กลุ่ม</a:t>
            </a:r>
            <a:r>
              <a:rPr lang="th-TH" sz="36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อายุ </a:t>
            </a:r>
            <a:r>
              <a:rPr lang="th-TH" sz="36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25-34 </a:t>
            </a:r>
            <a:r>
              <a:rPr lang="th-TH" sz="36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ปี </a:t>
            </a:r>
            <a:r>
              <a:rPr lang="th-TH" sz="36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(24.86)                  </a:t>
            </a:r>
            <a:endParaRPr lang="th-TH" sz="36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293" name="สี่เหลี่ยมผืนผ้า 4"/>
          <p:cNvSpPr>
            <a:spLocks noChangeArrowheads="1"/>
          </p:cNvSpPr>
          <p:nvPr/>
        </p:nvSpPr>
        <p:spPr bwMode="auto">
          <a:xfrm>
            <a:off x="1327150" y="5648319"/>
            <a:ext cx="6197600" cy="5857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32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อัตราส่วนผู้ป่วยเพศชายต่อเพศหญิง </a:t>
            </a:r>
            <a:r>
              <a:rPr lang="en-US" sz="32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= </a:t>
            </a: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1.03 </a:t>
            </a:r>
            <a:r>
              <a:rPr lang="en-US" sz="32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: 1</a:t>
            </a:r>
            <a:endParaRPr lang="th-TH" sz="32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56367"/>
            <a:ext cx="1728192" cy="16875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857500" y="214313"/>
            <a:ext cx="3429000" cy="7699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4400" b="1" dirty="0" smtClean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1.โรค</a:t>
            </a:r>
            <a:r>
              <a:rPr lang="th-TH" sz="4400" b="1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ไข้เลือดออก</a:t>
            </a:r>
            <a:endParaRPr lang="en-US" sz="4400" b="1" dirty="0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48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" y="38100"/>
            <a:ext cx="9413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ชื่อเรื่อง 1"/>
          <p:cNvSpPr txBox="1">
            <a:spLocks/>
          </p:cNvSpPr>
          <p:nvPr/>
        </p:nvSpPr>
        <p:spPr>
          <a:xfrm>
            <a:off x="6300192" y="6309320"/>
            <a:ext cx="2810070" cy="413217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000" b="1" dirty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ข้อมูลจาก </a:t>
            </a:r>
            <a:r>
              <a:rPr lang="th-TH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รง.506</a:t>
            </a:r>
            <a:r>
              <a:rPr lang="en-US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000" b="1" dirty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ณ วันที่ </a:t>
            </a:r>
            <a:r>
              <a:rPr lang="en-US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15 </a:t>
            </a:r>
            <a:r>
              <a:rPr lang="th-TH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ก.ค.59</a:t>
            </a:r>
            <a:endParaRPr lang="th-TH" sz="2000" b="1" dirty="0">
              <a:solidFill>
                <a:srgbClr val="1306BA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341094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642938" y="642938"/>
            <a:ext cx="8001000" cy="1077218"/>
          </a:xfrm>
          <a:prstGeom prst="rect">
            <a:avLst/>
          </a:prstGeom>
          <a:solidFill>
            <a:srgbClr val="FF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/>
              <a:t>ตารางแสดงตำบลเกิดโรคไข้เลือดออกสูงสุด 5 อันดับแรก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/>
              <a:t>(4 สัปดาห์ย้อนหลัง) ข้อมูล ณ วันที่ </a:t>
            </a:r>
            <a:r>
              <a:rPr lang="en-US" sz="3200" b="1" dirty="0" smtClean="0">
                <a:latin typeface="Angsana New" pitchFamily="18" charset="-34"/>
              </a:rPr>
              <a:t>15</a:t>
            </a:r>
            <a:r>
              <a:rPr lang="en-US" sz="3200" b="1" dirty="0" smtClean="0"/>
              <a:t> </a:t>
            </a:r>
            <a:r>
              <a:rPr lang="th-TH" sz="3200" b="1" dirty="0" smtClean="0"/>
              <a:t>ก.ค. 2559</a:t>
            </a:r>
            <a:endParaRPr lang="en-US" sz="3200" b="1" dirty="0" smtClean="0">
              <a:solidFill>
                <a:srgbClr val="0000FF"/>
              </a:solidFill>
            </a:endParaRPr>
          </a:p>
        </p:txBody>
      </p:sp>
      <p:sp>
        <p:nvSpPr>
          <p:cNvPr id="11311" name="TextBox 4"/>
          <p:cNvSpPr txBox="1">
            <a:spLocks noChangeArrowheads="1"/>
          </p:cNvSpPr>
          <p:nvPr/>
        </p:nvSpPr>
        <p:spPr bwMode="auto">
          <a:xfrm>
            <a:off x="642938" y="5429250"/>
            <a:ext cx="7500937" cy="584200"/>
          </a:xfrm>
          <a:prstGeom prst="rect">
            <a:avLst/>
          </a:prstGeom>
          <a:solidFill>
            <a:srgbClr val="FF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solidFill>
                  <a:prstClr val="black"/>
                </a:solidFill>
              </a:rPr>
              <a:t>หมายเหตุ</a:t>
            </a:r>
            <a:r>
              <a:rPr lang="th-TH" sz="3200" b="1" dirty="0" smtClean="0">
                <a:solidFill>
                  <a:prstClr val="black"/>
                </a:solidFill>
                <a:latin typeface="Angsana New" pitchFamily="18" charset="-34"/>
              </a:rPr>
              <a:t> </a:t>
            </a:r>
            <a:r>
              <a:rPr lang="en-US" sz="3200" b="1" dirty="0" smtClean="0">
                <a:solidFill>
                  <a:prstClr val="black"/>
                </a:solidFill>
                <a:latin typeface="Angsana New" pitchFamily="18" charset="-34"/>
              </a:rPr>
              <a:t>:</a:t>
            </a:r>
            <a:r>
              <a:rPr lang="th-TH" sz="3200" b="1" dirty="0" smtClean="0">
                <a:solidFill>
                  <a:prstClr val="black"/>
                </a:solidFill>
                <a:latin typeface="Angsana New" pitchFamily="18" charset="-34"/>
              </a:rPr>
              <a:t> </a:t>
            </a:r>
            <a:r>
              <a:rPr lang="th-TH" dirty="0" smtClean="0">
                <a:solidFill>
                  <a:prstClr val="black"/>
                </a:solidFill>
              </a:rPr>
              <a:t>พื้นที่เสี่ยง คือ พื้นที่ที่พบผู้ป่วยย้อนหลัง 4 สัปดาห์ </a:t>
            </a:r>
            <a:endParaRPr lang="en-US" dirty="0" smtClean="0">
              <a:solidFill>
                <a:prstClr val="black"/>
              </a:solidFill>
            </a:endParaRPr>
          </a:p>
        </p:txBody>
      </p:sp>
      <p:pic>
        <p:nvPicPr>
          <p:cNvPr id="1131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" y="38100"/>
            <a:ext cx="9413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6300192" y="6309320"/>
            <a:ext cx="2810070" cy="413217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000" b="1" dirty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ข้อมูลจาก </a:t>
            </a:r>
            <a:r>
              <a:rPr lang="th-TH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รง.506</a:t>
            </a:r>
            <a:r>
              <a:rPr lang="en-US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000" b="1" dirty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ณ วันที่ </a:t>
            </a:r>
            <a:r>
              <a:rPr lang="en-US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15 </a:t>
            </a:r>
            <a:r>
              <a:rPr lang="th-TH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ก.ค.59</a:t>
            </a:r>
            <a:endParaRPr lang="th-TH" sz="2000" b="1" dirty="0">
              <a:solidFill>
                <a:srgbClr val="1306BA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571472" y="2000240"/>
          <a:ext cx="8286807" cy="2944368"/>
        </p:xfrm>
        <a:graphic>
          <a:graphicData uri="http://schemas.openxmlformats.org/drawingml/2006/table">
            <a:tbl>
              <a:tblPr/>
              <a:tblGrid>
                <a:gridCol w="645328"/>
                <a:gridCol w="1910588"/>
                <a:gridCol w="1354574"/>
                <a:gridCol w="1449141"/>
                <a:gridCol w="2927176"/>
              </a:tblGrid>
              <a:tr h="481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อันดับ</a:t>
                      </a:r>
                      <a:endParaRPr lang="en-US" sz="24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ตำบล</a:t>
                      </a:r>
                      <a:endParaRPr lang="en-US" sz="24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อำเภอ</a:t>
                      </a:r>
                      <a:endParaRPr lang="en-US" sz="24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จำนวน(ราย)</a:t>
                      </a:r>
                      <a:endParaRPr lang="en-US" sz="24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หมู่บ้านที่เสี่ยง</a:t>
                      </a:r>
                      <a:endParaRPr lang="en-US" sz="24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415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</a:t>
                      </a:r>
                      <a:endParaRPr lang="en-US" sz="24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หนองหว้า</a:t>
                      </a:r>
                      <a:endParaRPr lang="en-US" sz="24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เขาฉกรรจ์</a:t>
                      </a:r>
                      <a:endParaRPr lang="en-US" sz="24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2</a:t>
                      </a:r>
                      <a:endParaRPr lang="en-US" sz="24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ม.24 ลานไผ่</a:t>
                      </a:r>
                      <a:endParaRPr lang="en-US" sz="24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415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2</a:t>
                      </a:r>
                      <a:endParaRPr lang="en-US" sz="24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พระเพลิง</a:t>
                      </a:r>
                      <a:endParaRPr lang="en-US" sz="24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เขาฉกรรจ์</a:t>
                      </a:r>
                      <a:endParaRPr lang="en-US" sz="24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</a:t>
                      </a:r>
                      <a:endParaRPr lang="en-US" sz="24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ม.14 เขานันทา </a:t>
                      </a:r>
                      <a:endParaRPr lang="en-US" sz="24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415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3</a:t>
                      </a:r>
                      <a:endParaRPr lang="en-US" sz="24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โนนหมากเค็ง</a:t>
                      </a:r>
                      <a:endParaRPr lang="en-US" sz="24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วัฒนานคร</a:t>
                      </a:r>
                      <a:endParaRPr lang="en-US" sz="24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</a:t>
                      </a:r>
                      <a:endParaRPr lang="en-US" sz="24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ม.1  โนนหมาก</a:t>
                      </a:r>
                      <a:r>
                        <a:rPr lang="th-TH" sz="2400" dirty="0" err="1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เค็ง</a:t>
                      </a:r>
                      <a:endParaRPr lang="en-US" sz="24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415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4</a:t>
                      </a:r>
                      <a:endParaRPr lang="en-US" sz="24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วัฒนานคร</a:t>
                      </a:r>
                      <a:endParaRPr lang="en-US" sz="24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วัฒนานคร</a:t>
                      </a:r>
                      <a:endParaRPr lang="en-US" sz="24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</a:t>
                      </a:r>
                      <a:endParaRPr lang="en-US" sz="24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ม.9 ทางหลวง</a:t>
                      </a:r>
                      <a:endParaRPr lang="en-US" sz="24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415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5</a:t>
                      </a:r>
                      <a:endParaRPr lang="en-US" sz="24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ผักขะ</a:t>
                      </a:r>
                      <a:endParaRPr lang="en-US" sz="24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วัฒนานคร</a:t>
                      </a:r>
                      <a:endParaRPr lang="en-US" sz="24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2</a:t>
                      </a:r>
                      <a:endParaRPr lang="en-US" sz="24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ม.3 หนองใหญ่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,</a:t>
                      </a:r>
                      <a:r>
                        <a:rPr lang="th-TH" sz="2400" dirty="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ม.12หนองสลัดใด</a:t>
                      </a:r>
                      <a:endParaRPr lang="en-US" sz="24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41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44" y="1722580"/>
            <a:ext cx="8116643" cy="3516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9536" y="5524490"/>
            <a:ext cx="8064896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***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ความครอบคลุมของวัคซีนทุกตัวต้องผ่านร้อยละ 90  ยกเว้น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MMR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ร้อยละ 95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138324" y="1010527"/>
            <a:ext cx="9005860" cy="754081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th-TH" sz="2500" b="1" u="sng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ร้อยละของเด็กอายุครบ 1 ปีที่ได้รับวัคซีน </a:t>
            </a:r>
            <a:r>
              <a:rPr lang="en-US" sz="2500" b="1" u="sng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BCG, HBV1,  DTPHBV3, OPV3, M/MMR </a:t>
            </a:r>
            <a:r>
              <a:rPr lang="th-TH" sz="2500" b="1" u="sng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แยกรายอำเภอ </a:t>
            </a:r>
            <a:endParaRPr lang="th-TH" sz="2500" u="sng" dirty="0" smtClean="0">
              <a:solidFill>
                <a:srgbClr val="006600"/>
              </a:solidFill>
            </a:endParaRPr>
          </a:p>
        </p:txBody>
      </p:sp>
      <p:grpSp>
        <p:nvGrpSpPr>
          <p:cNvPr id="7" name="กลุ่ม 6"/>
          <p:cNvGrpSpPr/>
          <p:nvPr/>
        </p:nvGrpSpPr>
        <p:grpSpPr>
          <a:xfrm>
            <a:off x="1115616" y="2031260"/>
            <a:ext cx="7334425" cy="2499108"/>
            <a:chOff x="1845285" y="2551552"/>
            <a:chExt cx="7334425" cy="2499108"/>
          </a:xfrm>
        </p:grpSpPr>
        <p:sp>
          <p:nvSpPr>
            <p:cNvPr id="8" name="TextBox 7"/>
            <p:cNvSpPr txBox="1"/>
            <p:nvPr/>
          </p:nvSpPr>
          <p:spPr>
            <a:xfrm>
              <a:off x="1882463" y="2551552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100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93100" y="2551552"/>
              <a:ext cx="5752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99.79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43812" y="2564505"/>
              <a:ext cx="5760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99.84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78313" y="2564505"/>
              <a:ext cx="6042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98.62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08045" y="2580150"/>
              <a:ext cx="6336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99.66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50708" y="2594698"/>
              <a:ext cx="626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98.80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75454" y="2603018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96.50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18346" y="2614034"/>
              <a:ext cx="5760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91.38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553410" y="2643604"/>
              <a:ext cx="5356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95.08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59950" y="3118384"/>
              <a:ext cx="6361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99.71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70050" y="3684374"/>
              <a:ext cx="6045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93.55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57069" y="4239368"/>
              <a:ext cx="6045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95.60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45285" y="4663973"/>
              <a:ext cx="6045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84.75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22473" y="3127941"/>
              <a:ext cx="5877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96.06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93100" y="3694930"/>
              <a:ext cx="5561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94.81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99662" y="4237980"/>
              <a:ext cx="6281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95.44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79605" y="4696573"/>
              <a:ext cx="5561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82.99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34957" y="3127578"/>
              <a:ext cx="5356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98.06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44826" y="3696950"/>
              <a:ext cx="6688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93.68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544827" y="4227093"/>
              <a:ext cx="6688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92.71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523055" y="4689982"/>
              <a:ext cx="5532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82.17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381474" y="3151042"/>
              <a:ext cx="6239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99.08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358687" y="3698642"/>
              <a:ext cx="5923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91.28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78184" y="4247419"/>
              <a:ext cx="5923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90.83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369573" y="4702560"/>
              <a:ext cx="5923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85.78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14434" y="3147660"/>
              <a:ext cx="5984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97.15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213418" y="3706146"/>
              <a:ext cx="5668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89.51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213418" y="4236289"/>
              <a:ext cx="5668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89.85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212415" y="4686782"/>
              <a:ext cx="5668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85.40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021096" y="3171298"/>
              <a:ext cx="5356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97.09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063624" y="3718898"/>
              <a:ext cx="6351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90.07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064640" y="4254116"/>
              <a:ext cx="6351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92.12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052738" y="4701044"/>
              <a:ext cx="6351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82.19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852534" y="3204132"/>
              <a:ext cx="6776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96.85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84176" y="3740846"/>
              <a:ext cx="6460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90.56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884176" y="4281875"/>
              <a:ext cx="6460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89.16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886360" y="4695233"/>
              <a:ext cx="6460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76.22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699620" y="3215018"/>
              <a:ext cx="6165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96.51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726528" y="3728447"/>
              <a:ext cx="5849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90.55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718346" y="4286774"/>
              <a:ext cx="5849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90.55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29232" y="4701220"/>
              <a:ext cx="5849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78.64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575182" y="3246163"/>
              <a:ext cx="5356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93.68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563280" y="3739333"/>
              <a:ext cx="616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88.06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553410" y="4303647"/>
              <a:ext cx="616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87.59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563280" y="4712106"/>
              <a:ext cx="616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80.80</a:t>
              </a:r>
              <a:endPara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53" name="วงรี 52"/>
          <p:cNvSpPr/>
          <p:nvPr/>
        </p:nvSpPr>
        <p:spPr>
          <a:xfrm>
            <a:off x="1082377" y="4086605"/>
            <a:ext cx="616562" cy="475171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" y="38100"/>
            <a:ext cx="9413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ชื่อเรื่อง 1"/>
          <p:cNvSpPr txBox="1">
            <a:spLocks/>
          </p:cNvSpPr>
          <p:nvPr/>
        </p:nvSpPr>
        <p:spPr>
          <a:xfrm>
            <a:off x="6517974" y="6309320"/>
            <a:ext cx="2592288" cy="413217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000" b="1" dirty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ข้อมูลจาก </a:t>
            </a:r>
            <a:r>
              <a:rPr lang="en-US" sz="2000" b="1" dirty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HDC </a:t>
            </a:r>
            <a:r>
              <a:rPr lang="th-TH" sz="2000" b="1" dirty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ณ วันที่ </a:t>
            </a:r>
            <a:r>
              <a:rPr lang="en-US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15 </a:t>
            </a:r>
            <a:r>
              <a:rPr lang="th-TH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ก.ค.</a:t>
            </a:r>
            <a:r>
              <a:rPr lang="en-US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59</a:t>
            </a:r>
            <a:endParaRPr lang="th-TH" sz="2000" b="1" dirty="0">
              <a:solidFill>
                <a:srgbClr val="1306BA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6" name="วงรี 55"/>
          <p:cNvSpPr/>
          <p:nvPr/>
        </p:nvSpPr>
        <p:spPr>
          <a:xfrm>
            <a:off x="5250995" y="4086605"/>
            <a:ext cx="616562" cy="475171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7" name="วงรี 56"/>
          <p:cNvSpPr/>
          <p:nvPr/>
        </p:nvSpPr>
        <p:spPr>
          <a:xfrm>
            <a:off x="6122865" y="3616928"/>
            <a:ext cx="616562" cy="475171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8" name="วงรี 57"/>
          <p:cNvSpPr/>
          <p:nvPr/>
        </p:nvSpPr>
        <p:spPr>
          <a:xfrm>
            <a:off x="6122865" y="4086605"/>
            <a:ext cx="616562" cy="475171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9" name="วงรี 58"/>
          <p:cNvSpPr/>
          <p:nvPr/>
        </p:nvSpPr>
        <p:spPr>
          <a:xfrm>
            <a:off x="6995892" y="4098181"/>
            <a:ext cx="616562" cy="475171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0" name="วงรี 59"/>
          <p:cNvSpPr/>
          <p:nvPr/>
        </p:nvSpPr>
        <p:spPr>
          <a:xfrm>
            <a:off x="7823609" y="3150732"/>
            <a:ext cx="616562" cy="475171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1" name="วงรี 60"/>
          <p:cNvSpPr/>
          <p:nvPr/>
        </p:nvSpPr>
        <p:spPr>
          <a:xfrm>
            <a:off x="7833479" y="3611434"/>
            <a:ext cx="616562" cy="475171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2" name="วงรี 61"/>
          <p:cNvSpPr/>
          <p:nvPr/>
        </p:nvSpPr>
        <p:spPr>
          <a:xfrm>
            <a:off x="7815967" y="4107972"/>
            <a:ext cx="616562" cy="475171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3" name="วงรี 62"/>
          <p:cNvSpPr/>
          <p:nvPr/>
        </p:nvSpPr>
        <p:spPr>
          <a:xfrm>
            <a:off x="3594640" y="4025406"/>
            <a:ext cx="616562" cy="475171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4" name="วงรี 63"/>
          <p:cNvSpPr/>
          <p:nvPr/>
        </p:nvSpPr>
        <p:spPr>
          <a:xfrm>
            <a:off x="4457882" y="3106329"/>
            <a:ext cx="616562" cy="475171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5" name="วงรี 64"/>
          <p:cNvSpPr/>
          <p:nvPr/>
        </p:nvSpPr>
        <p:spPr>
          <a:xfrm>
            <a:off x="4437648" y="3598168"/>
            <a:ext cx="616562" cy="475171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6" name="วงรี 65"/>
          <p:cNvSpPr/>
          <p:nvPr/>
        </p:nvSpPr>
        <p:spPr>
          <a:xfrm>
            <a:off x="4433019" y="4107972"/>
            <a:ext cx="616562" cy="475171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7" name="วงรี 66"/>
          <p:cNvSpPr/>
          <p:nvPr/>
        </p:nvSpPr>
        <p:spPr>
          <a:xfrm>
            <a:off x="1905769" y="4065681"/>
            <a:ext cx="616562" cy="475171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8" name="วงรี 67"/>
          <p:cNvSpPr/>
          <p:nvPr/>
        </p:nvSpPr>
        <p:spPr>
          <a:xfrm>
            <a:off x="2724424" y="4086605"/>
            <a:ext cx="616562" cy="475171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9" name="TextBox 68"/>
          <p:cNvSpPr txBox="1"/>
          <p:nvPr/>
        </p:nvSpPr>
        <p:spPr>
          <a:xfrm>
            <a:off x="2000232" y="285728"/>
            <a:ext cx="52864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h-TH" sz="4400" b="1" dirty="0" smtClean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2. งานสร้างเสริมภูมิคุ้มกันโรค</a:t>
            </a:r>
            <a:endParaRPr lang="en-US" sz="4400" b="1" dirty="0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2703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715436" cy="1500198"/>
          </a:xfrm>
          <a:solidFill>
            <a:srgbClr val="FF3399"/>
          </a:solidFill>
        </p:spPr>
        <p:txBody>
          <a:bodyPr>
            <a:noAutofit/>
          </a:bodyPr>
          <a:lstStyle/>
          <a:p>
            <a:pPr algn="ctr"/>
            <a:r>
              <a:rPr lang="th-TH" sz="3400" b="1" dirty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ร้อยละของเด็กอายุครบ 1 ปีที่ได้รับวัคซีน </a:t>
            </a:r>
            <a:r>
              <a:rPr lang="en-US" sz="3400" b="1" dirty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BCG, HBV1,  DTPHBV3, OPV3, </a:t>
            </a:r>
            <a:r>
              <a:rPr lang="en-US" sz="3400" b="1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M/MMR</a:t>
            </a:r>
            <a:r>
              <a:rPr lang="th-TH" sz="3400" b="1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 (10 อันดับแรกของจังหวัดสระแก้ว</a:t>
            </a:r>
            <a:r>
              <a:rPr lang="en-US" sz="3400" b="1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3400" b="1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3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8806" y="5644582"/>
            <a:ext cx="8064896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***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ความครอบคลุมของวัคซีนทุกตัวต้องผ่านร้อยละ 90  ยกเว้น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MMR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ร้อยละ 95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184" y="5022366"/>
            <a:ext cx="2356927" cy="461665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th-TH" sz="2400" dirty="0" smtClean="0"/>
              <a:t>ทั้งหมด 117 หน่วยบริการ</a:t>
            </a:r>
            <a:endParaRPr lang="th-TH" sz="2400" dirty="0"/>
          </a:p>
        </p:txBody>
      </p:sp>
      <p:pic>
        <p:nvPicPr>
          <p:cNvPr id="1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" y="38100"/>
            <a:ext cx="9413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ชื่อเรื่อง 1"/>
          <p:cNvSpPr txBox="1">
            <a:spLocks/>
          </p:cNvSpPr>
          <p:nvPr/>
        </p:nvSpPr>
        <p:spPr>
          <a:xfrm>
            <a:off x="6372200" y="6193768"/>
            <a:ext cx="2592288" cy="413217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000" b="1" dirty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ข้อมูลจาก </a:t>
            </a:r>
            <a:r>
              <a:rPr lang="en-US" sz="2000" b="1" dirty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HDC </a:t>
            </a:r>
            <a:r>
              <a:rPr lang="th-TH" sz="2000" b="1" dirty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ณ วันที่ </a:t>
            </a:r>
            <a:r>
              <a:rPr lang="en-US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15 </a:t>
            </a:r>
            <a:r>
              <a:rPr lang="th-TH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ก.ค.</a:t>
            </a:r>
            <a:r>
              <a:rPr lang="en-US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59</a:t>
            </a:r>
            <a:endParaRPr lang="th-TH" sz="2000" b="1" dirty="0">
              <a:solidFill>
                <a:srgbClr val="1306BA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11" name="แผนภูมิ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5370648"/>
              </p:ext>
            </p:extLst>
          </p:nvPr>
        </p:nvGraphicFramePr>
        <p:xfrm>
          <a:off x="827584" y="2132856"/>
          <a:ext cx="7632847" cy="335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195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571480"/>
            <a:ext cx="8229600" cy="1405736"/>
          </a:xfrm>
          <a:solidFill>
            <a:srgbClr val="FF3399"/>
          </a:solidFill>
        </p:spPr>
        <p:txBody>
          <a:bodyPr>
            <a:noAutofit/>
          </a:bodyPr>
          <a:lstStyle/>
          <a:p>
            <a:pPr algn="ctr"/>
            <a:r>
              <a:rPr lang="th-TH" sz="3400" b="1" dirty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ร้อยละของเด็กอายุครบ 1 ปีที่ได้รับวัคซีน </a:t>
            </a:r>
            <a:r>
              <a:rPr lang="en-US" sz="3400" b="1" dirty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BCG, HBV1,  DTPHBV3, OPV3, </a:t>
            </a:r>
            <a:r>
              <a:rPr lang="en-US" sz="3400" b="1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M/MMR</a:t>
            </a:r>
            <a:r>
              <a:rPr lang="th-TH" sz="3400" b="1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 (10 อันดับสุดท้ายของจังหวัดสระแก้ว</a:t>
            </a:r>
            <a:r>
              <a:rPr lang="en-US" sz="3400" b="1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3400" b="1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3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228184" y="5022366"/>
            <a:ext cx="2356927" cy="461665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th-TH" sz="2400" dirty="0" smtClean="0"/>
              <a:t>ทั้งหมด 117 หน่วยบริการ</a:t>
            </a:r>
            <a:endParaRPr lang="th-TH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8806" y="5739948"/>
            <a:ext cx="8064896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***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ความครอบคลุมของวัคซีนทุกตัวต้องผ่านร้อยละ 90  ยกเว้น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MMR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ร้อยละ 95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6372200" y="6193768"/>
            <a:ext cx="2592288" cy="413217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000" b="1" dirty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ข้อมูลจาก </a:t>
            </a:r>
            <a:r>
              <a:rPr lang="en-US" sz="2000" b="1" dirty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HDC </a:t>
            </a:r>
            <a:r>
              <a:rPr lang="th-TH" sz="2000" b="1" dirty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ณ วันที่ </a:t>
            </a:r>
            <a:r>
              <a:rPr lang="en-US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15 </a:t>
            </a:r>
            <a:r>
              <a:rPr lang="th-TH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ก.ค.</a:t>
            </a:r>
            <a:r>
              <a:rPr lang="en-US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59</a:t>
            </a:r>
            <a:endParaRPr lang="th-TH" sz="2000" b="1" dirty="0">
              <a:solidFill>
                <a:srgbClr val="1306BA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" y="38100"/>
            <a:ext cx="9413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แผนภูมิ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4964844"/>
              </p:ext>
            </p:extLst>
          </p:nvPr>
        </p:nvGraphicFramePr>
        <p:xfrm>
          <a:off x="1000125" y="2031216"/>
          <a:ext cx="7316291" cy="3774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วงรี 9"/>
          <p:cNvSpPr/>
          <p:nvPr/>
        </p:nvSpPr>
        <p:spPr>
          <a:xfrm>
            <a:off x="2195736" y="3717032"/>
            <a:ext cx="474158" cy="237586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noFill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4444198" y="3680718"/>
            <a:ext cx="474158" cy="237586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noFill/>
            </a:endParaRPr>
          </a:p>
        </p:txBody>
      </p:sp>
      <p:sp>
        <p:nvSpPr>
          <p:cNvPr id="12" name="วงรี 11"/>
          <p:cNvSpPr/>
          <p:nvPr/>
        </p:nvSpPr>
        <p:spPr>
          <a:xfrm>
            <a:off x="4010689" y="3504321"/>
            <a:ext cx="474158" cy="237586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noFill/>
            </a:endParaRPr>
          </a:p>
        </p:txBody>
      </p:sp>
      <p:sp>
        <p:nvSpPr>
          <p:cNvPr id="13" name="วงรี 12"/>
          <p:cNvSpPr/>
          <p:nvPr/>
        </p:nvSpPr>
        <p:spPr>
          <a:xfrm>
            <a:off x="3563888" y="3717032"/>
            <a:ext cx="474158" cy="237586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noFill/>
            </a:endParaRPr>
          </a:p>
        </p:txBody>
      </p:sp>
      <p:sp>
        <p:nvSpPr>
          <p:cNvPr id="14" name="วงรี 13"/>
          <p:cNvSpPr/>
          <p:nvPr/>
        </p:nvSpPr>
        <p:spPr>
          <a:xfrm>
            <a:off x="2625580" y="3678493"/>
            <a:ext cx="474158" cy="237586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noFill/>
            </a:endParaRPr>
          </a:p>
        </p:txBody>
      </p:sp>
      <p:sp>
        <p:nvSpPr>
          <p:cNvPr id="15" name="วงรี 14"/>
          <p:cNvSpPr/>
          <p:nvPr/>
        </p:nvSpPr>
        <p:spPr>
          <a:xfrm>
            <a:off x="2652936" y="3456796"/>
            <a:ext cx="474158" cy="237586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noFill/>
            </a:endParaRPr>
          </a:p>
        </p:txBody>
      </p:sp>
      <p:sp>
        <p:nvSpPr>
          <p:cNvPr id="16" name="วงรี 15"/>
          <p:cNvSpPr/>
          <p:nvPr/>
        </p:nvSpPr>
        <p:spPr>
          <a:xfrm>
            <a:off x="2178778" y="3440907"/>
            <a:ext cx="474158" cy="237586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noFill/>
            </a:endParaRPr>
          </a:p>
        </p:txBody>
      </p:sp>
      <p:sp>
        <p:nvSpPr>
          <p:cNvPr id="17" name="วงรี 16"/>
          <p:cNvSpPr/>
          <p:nvPr/>
        </p:nvSpPr>
        <p:spPr>
          <a:xfrm>
            <a:off x="4484847" y="3444081"/>
            <a:ext cx="474158" cy="237586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noFill/>
            </a:endParaRPr>
          </a:p>
        </p:txBody>
      </p:sp>
      <p:sp>
        <p:nvSpPr>
          <p:cNvPr id="18" name="วงรี 17"/>
          <p:cNvSpPr/>
          <p:nvPr/>
        </p:nvSpPr>
        <p:spPr>
          <a:xfrm>
            <a:off x="4958938" y="3444081"/>
            <a:ext cx="474158" cy="237586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noFill/>
            </a:endParaRPr>
          </a:p>
        </p:txBody>
      </p:sp>
      <p:sp>
        <p:nvSpPr>
          <p:cNvPr id="19" name="วงรี 18"/>
          <p:cNvSpPr/>
          <p:nvPr/>
        </p:nvSpPr>
        <p:spPr>
          <a:xfrm>
            <a:off x="4958938" y="3678493"/>
            <a:ext cx="474158" cy="237586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noFill/>
            </a:endParaRPr>
          </a:p>
        </p:txBody>
      </p:sp>
      <p:sp>
        <p:nvSpPr>
          <p:cNvPr id="20" name="วงรี 19"/>
          <p:cNvSpPr/>
          <p:nvPr/>
        </p:nvSpPr>
        <p:spPr>
          <a:xfrm>
            <a:off x="5433096" y="3449084"/>
            <a:ext cx="474158" cy="237586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noFill/>
            </a:endParaRPr>
          </a:p>
        </p:txBody>
      </p:sp>
      <p:sp>
        <p:nvSpPr>
          <p:cNvPr id="21" name="วงรี 20"/>
          <p:cNvSpPr/>
          <p:nvPr/>
        </p:nvSpPr>
        <p:spPr>
          <a:xfrm>
            <a:off x="5433096" y="3678493"/>
            <a:ext cx="474158" cy="237586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noFill/>
            </a:endParaRPr>
          </a:p>
        </p:txBody>
      </p:sp>
      <p:sp>
        <p:nvSpPr>
          <p:cNvPr id="22" name="วงรี 21"/>
          <p:cNvSpPr/>
          <p:nvPr/>
        </p:nvSpPr>
        <p:spPr>
          <a:xfrm>
            <a:off x="5865384" y="3691673"/>
            <a:ext cx="474158" cy="237586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24608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792088"/>
          </a:xfrm>
          <a:solidFill>
            <a:srgbClr val="FF9900"/>
          </a:solidFill>
        </p:spPr>
        <p:txBody>
          <a:bodyPr/>
          <a:lstStyle/>
          <a:p>
            <a:pPr algn="ctr"/>
            <a:r>
              <a:rPr lang="th-TH" b="1" dirty="0" smtClean="0">
                <a:solidFill>
                  <a:srgbClr val="1508B8"/>
                </a:solidFill>
                <a:latin typeface="Angsana New" pitchFamily="18" charset="-34"/>
                <a:cs typeface="Angsana New" pitchFamily="18" charset="-34"/>
              </a:rPr>
              <a:t>ผลการดำเนินงานฉีดวัคซีนไข้หวัดใหญ่ ปี พ.ศ. 2559</a:t>
            </a:r>
            <a:endParaRPr lang="th-TH" b="1" dirty="0">
              <a:solidFill>
                <a:srgbClr val="1508B8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8402" y="5201324"/>
            <a:ext cx="78027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>
                <a:solidFill>
                  <a:srgbClr val="0000FF"/>
                </a:solidFill>
                <a:latin typeface="Angsana New" pitchFamily="18" charset="-34"/>
              </a:rPr>
              <a:t>หมายเหตุ : </a:t>
            </a:r>
            <a:r>
              <a:rPr lang="th-TH" sz="2200" dirty="0" smtClean="0">
                <a:solidFill>
                  <a:srgbClr val="0000FF"/>
                </a:solidFill>
                <a:latin typeface="Angsana New" pitchFamily="18" charset="-34"/>
              </a:rPr>
              <a:t>1. กลุ่มเป้าหมาย </a:t>
            </a:r>
            <a:r>
              <a:rPr lang="th-TH" sz="2200" dirty="0">
                <a:solidFill>
                  <a:srgbClr val="0000FF"/>
                </a:solidFill>
                <a:latin typeface="Angsana New" pitchFamily="18" charset="-34"/>
              </a:rPr>
              <a:t>คือจำนวนวัคซีน (</a:t>
            </a:r>
            <a:r>
              <a:rPr lang="th-TH" sz="2200" dirty="0" err="1">
                <a:solidFill>
                  <a:srgbClr val="0000FF"/>
                </a:solidFill>
                <a:latin typeface="Angsana New" pitchFamily="18" charset="-34"/>
              </a:rPr>
              <a:t>โด๊ส</a:t>
            </a:r>
            <a:r>
              <a:rPr lang="th-TH" sz="2200" dirty="0">
                <a:solidFill>
                  <a:srgbClr val="0000FF"/>
                </a:solidFill>
                <a:latin typeface="Angsana New" pitchFamily="18" charset="-34"/>
              </a:rPr>
              <a:t>) ที่ได้รับจัดสรรให้บุคลากรทางการแพทย์และสาธารณสุขและประชากรกลุ่ม</a:t>
            </a:r>
            <a:r>
              <a:rPr lang="th-TH" sz="2200" dirty="0" smtClean="0">
                <a:solidFill>
                  <a:srgbClr val="0000FF"/>
                </a:solidFill>
                <a:latin typeface="Angsana New" pitchFamily="18" charset="-34"/>
              </a:rPr>
              <a:t>เสี่ยง</a:t>
            </a:r>
          </a:p>
          <a:p>
            <a:r>
              <a:rPr lang="th-TH" sz="2200" dirty="0" smtClean="0">
                <a:solidFill>
                  <a:srgbClr val="0000FF"/>
                </a:solidFill>
                <a:latin typeface="Angsana New" pitchFamily="18" charset="-34"/>
              </a:rPr>
              <a:t>                   2. ในช่วง</a:t>
            </a:r>
            <a:r>
              <a:rPr lang="th-TH" sz="2200" dirty="0">
                <a:solidFill>
                  <a:srgbClr val="0000FF"/>
                </a:solidFill>
                <a:latin typeface="Angsana New" pitchFamily="18" charset="-34"/>
              </a:rPr>
              <a:t>รณรงค์หมายถึง รับบริการฉีดวัคซีนตั้งแต่วันที่ 1 พฤษภาคม ถึง 31 </a:t>
            </a:r>
            <a:r>
              <a:rPr lang="th-TH" sz="2200" dirty="0" smtClean="0">
                <a:solidFill>
                  <a:srgbClr val="0000FF"/>
                </a:solidFill>
                <a:latin typeface="Angsana New" pitchFamily="18" charset="-34"/>
              </a:rPr>
              <a:t>กรกฎาคม 2559</a:t>
            </a:r>
            <a:endParaRPr lang="th-TH" sz="2200" dirty="0">
              <a:solidFill>
                <a:srgbClr val="0000FF"/>
              </a:solidFill>
              <a:latin typeface="Angsana New" pitchFamily="18" charset="-34"/>
            </a:endParaRP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" y="38100"/>
            <a:ext cx="9413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6517974" y="6309320"/>
            <a:ext cx="2592288" cy="413217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000" b="1" dirty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ข้อมูลจาก </a:t>
            </a:r>
            <a:r>
              <a:rPr lang="en-US" sz="2000" b="1" dirty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HDC </a:t>
            </a:r>
            <a:r>
              <a:rPr lang="th-TH" sz="2000" b="1" dirty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ณ วันที่ </a:t>
            </a:r>
            <a:r>
              <a:rPr lang="en-US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15 </a:t>
            </a:r>
            <a:r>
              <a:rPr lang="th-TH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ก.ค.</a:t>
            </a:r>
            <a:r>
              <a:rPr lang="en-US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59</a:t>
            </a:r>
            <a:endParaRPr lang="th-TH" sz="2000" b="1" dirty="0">
              <a:solidFill>
                <a:srgbClr val="1306BA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230283"/>
              </p:ext>
            </p:extLst>
          </p:nvPr>
        </p:nvGraphicFramePr>
        <p:xfrm>
          <a:off x="1000125" y="1556792"/>
          <a:ext cx="7414196" cy="3155261"/>
        </p:xfrm>
        <a:graphic>
          <a:graphicData uri="http://schemas.openxmlformats.org/drawingml/2006/table">
            <a:tbl>
              <a:tblPr/>
              <a:tblGrid>
                <a:gridCol w="1662376"/>
                <a:gridCol w="1645751"/>
                <a:gridCol w="1379772"/>
                <a:gridCol w="1041756"/>
                <a:gridCol w="1684541"/>
              </a:tblGrid>
              <a:tr h="314217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อำเภอ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กลุ่มเป้าหมาย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ช่วงรณรงค์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ร้อยละ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นอกช่วงรณรงค์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14217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เมืองสระแก้ว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4829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2962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61.34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17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คลองหาด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1753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617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35.20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17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ตาพระยา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2413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0.25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0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วังน้ำเย็นและวังสมบูรณ์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4344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2804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64.55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17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วัฒนานคร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3520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1361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38.66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17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อรัญประเทศ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3802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235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17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เขาฉกรรจ์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2520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1843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73.13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17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โคกสูง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1192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349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29.28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17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รวม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24373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9942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40.79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238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19872" y="4799725"/>
            <a:ext cx="2925486" cy="430887"/>
          </a:xfrm>
          <a:prstGeom prst="rect">
            <a:avLst/>
          </a:prstGeom>
          <a:solidFill>
            <a:srgbClr val="1AEA1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200" dirty="0" smtClean="0">
                <a:solidFill>
                  <a:srgbClr val="0000FF"/>
                </a:solidFill>
                <a:latin typeface="Angsana New" pitchFamily="18" charset="-34"/>
              </a:rPr>
              <a:t>เพิ่มขึ้นจากสัปดาห์ที่ผ่านมา 6.9 </a:t>
            </a:r>
            <a:r>
              <a:rPr lang="en-US" sz="2200" dirty="0" smtClean="0">
                <a:solidFill>
                  <a:srgbClr val="0000FF"/>
                </a:solidFill>
                <a:latin typeface="Angsana New" pitchFamily="18" charset="-34"/>
              </a:rPr>
              <a:t>%</a:t>
            </a:r>
            <a:endParaRPr lang="th-TH" sz="2200" dirty="0">
              <a:solidFill>
                <a:srgbClr val="0000FF"/>
              </a:solidFill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5168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ทางเดิน">
  <a:themeElements>
    <a:clrScheme name="ทางเดิน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ทางเดิน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ทางเดิน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ในเมือง">
  <a:themeElements>
    <a:clrScheme name="ในเมือง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ในเมือง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ในเมือง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ในเมือง">
  <a:themeElements>
    <a:clrScheme name="ในเมือง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ในเมือง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ในเมือง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600</Words>
  <Application>Microsoft Office PowerPoint</Application>
  <PresentationFormat>นำเสนอทางหน้าจอ (4:3)</PresentationFormat>
  <Paragraphs>171</Paragraphs>
  <Slides>7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3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10" baseType="lpstr">
      <vt:lpstr>ทางเดิน</vt:lpstr>
      <vt:lpstr>1_ในเมือง</vt:lpstr>
      <vt:lpstr>2_ในเมือง</vt:lpstr>
      <vt:lpstr>งานนำเสนอ PowerPoint</vt:lpstr>
      <vt:lpstr>งานนำเสนอ PowerPoint</vt:lpstr>
      <vt:lpstr>งานนำเสนอ PowerPoint</vt:lpstr>
      <vt:lpstr>ร้อยละของเด็กอายุครบ 1 ปีที่ได้รับวัคซีน BCG, HBV1,  DTPHBV3, OPV3, M/MMR แยกรายอำเภอ </vt:lpstr>
      <vt:lpstr>ร้อยละของเด็กอายุครบ 1 ปีที่ได้รับวัคซีน BCG, HBV1,  DTPHBV3, OPV3, M/MMR (10 อันดับแรกของจังหวัดสระแก้ว) </vt:lpstr>
      <vt:lpstr>ร้อยละของเด็กอายุครบ 1 ปีที่ได้รับวัคซีน BCG, HBV1,  DTPHBV3, OPV3, M/MMR (10 อันดับสุดท้ายของจังหวัดสระแก้ว) </vt:lpstr>
      <vt:lpstr>ผลการดำเนินงานฉีดวัคซีนไข้หวัดใหญ่ ปี พ.ศ. 2559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DELL</dc:creator>
  <cp:lastModifiedBy>nascomp</cp:lastModifiedBy>
  <cp:revision>70</cp:revision>
  <cp:lastPrinted>2016-07-04T10:10:17Z</cp:lastPrinted>
  <dcterms:created xsi:type="dcterms:W3CDTF">2016-06-24T02:24:10Z</dcterms:created>
  <dcterms:modified xsi:type="dcterms:W3CDTF">2016-07-20T10:52:56Z</dcterms:modified>
</cp:coreProperties>
</file>